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258" r:id="rId3"/>
    <p:sldId id="257" r:id="rId4"/>
    <p:sldId id="315" r:id="rId5"/>
    <p:sldId id="259" r:id="rId6"/>
    <p:sldId id="261" r:id="rId7"/>
    <p:sldId id="262" r:id="rId8"/>
    <p:sldId id="263" r:id="rId9"/>
    <p:sldId id="264" r:id="rId10"/>
    <p:sldId id="265" r:id="rId11"/>
    <p:sldId id="266" r:id="rId12"/>
    <p:sldId id="267" r:id="rId13"/>
    <p:sldId id="268" r:id="rId14"/>
    <p:sldId id="269" r:id="rId15"/>
    <p:sldId id="270" r:id="rId16"/>
    <p:sldId id="271" r:id="rId17"/>
    <p:sldId id="346" r:id="rId18"/>
    <p:sldId id="272" r:id="rId19"/>
    <p:sldId id="292" r:id="rId20"/>
    <p:sldId id="293" r:id="rId21"/>
    <p:sldId id="294" r:id="rId22"/>
    <p:sldId id="297" r:id="rId23"/>
    <p:sldId id="295" r:id="rId24"/>
    <p:sldId id="307" r:id="rId25"/>
    <p:sldId id="296" r:id="rId26"/>
    <p:sldId id="298" r:id="rId27"/>
    <p:sldId id="299" r:id="rId28"/>
    <p:sldId id="300" r:id="rId29"/>
    <p:sldId id="290" r:id="rId30"/>
    <p:sldId id="323" r:id="rId31"/>
    <p:sldId id="324" r:id="rId32"/>
    <p:sldId id="303" r:id="rId33"/>
    <p:sldId id="302" r:id="rId34"/>
    <p:sldId id="304" r:id="rId35"/>
    <p:sldId id="305" r:id="rId36"/>
    <p:sldId id="306" r:id="rId37"/>
    <p:sldId id="308" r:id="rId38"/>
    <p:sldId id="309" r:id="rId39"/>
    <p:sldId id="312" r:id="rId40"/>
    <p:sldId id="313" r:id="rId41"/>
    <p:sldId id="314" r:id="rId42"/>
    <p:sldId id="316" r:id="rId43"/>
    <p:sldId id="317" r:id="rId44"/>
    <p:sldId id="319" r:id="rId45"/>
    <p:sldId id="321" r:id="rId46"/>
    <p:sldId id="322" r:id="rId47"/>
    <p:sldId id="326" r:id="rId48"/>
    <p:sldId id="327" r:id="rId49"/>
    <p:sldId id="328" r:id="rId50"/>
    <p:sldId id="329" r:id="rId51"/>
    <p:sldId id="330" r:id="rId52"/>
    <p:sldId id="331" r:id="rId53"/>
    <p:sldId id="332" r:id="rId54"/>
    <p:sldId id="333" r:id="rId55"/>
    <p:sldId id="335" r:id="rId56"/>
    <p:sldId id="336" r:id="rId57"/>
    <p:sldId id="339" r:id="rId58"/>
    <p:sldId id="340" r:id="rId59"/>
    <p:sldId id="341" r:id="rId60"/>
    <p:sldId id="342" r:id="rId61"/>
    <p:sldId id="334" r:id="rId62"/>
    <p:sldId id="338" r:id="rId63"/>
    <p:sldId id="311" r:id="rId64"/>
    <p:sldId id="343" r:id="rId65"/>
    <p:sldId id="344" r:id="rId66"/>
    <p:sldId id="351" r:id="rId67"/>
    <p:sldId id="345" r:id="rId68"/>
    <p:sldId id="347" r:id="rId69"/>
    <p:sldId id="348" r:id="rId70"/>
    <p:sldId id="364" r:id="rId71"/>
    <p:sldId id="365" r:id="rId72"/>
    <p:sldId id="349" r:id="rId73"/>
    <p:sldId id="352" r:id="rId74"/>
    <p:sldId id="350" r:id="rId75"/>
    <p:sldId id="353" r:id="rId76"/>
    <p:sldId id="354" r:id="rId77"/>
    <p:sldId id="356" r:id="rId78"/>
    <p:sldId id="357" r:id="rId79"/>
    <p:sldId id="358" r:id="rId80"/>
    <p:sldId id="360" r:id="rId81"/>
    <p:sldId id="359" r:id="rId82"/>
    <p:sldId id="361" r:id="rId83"/>
    <p:sldId id="362" r:id="rId84"/>
    <p:sldId id="367" r:id="rId85"/>
    <p:sldId id="369" r:id="rId86"/>
    <p:sldId id="363" r:id="rId87"/>
    <p:sldId id="366" r:id="rId88"/>
    <p:sldId id="370" r:id="rId89"/>
    <p:sldId id="375" r:id="rId90"/>
    <p:sldId id="372" r:id="rId91"/>
    <p:sldId id="371" r:id="rId92"/>
    <p:sldId id="368" r:id="rId93"/>
    <p:sldId id="373" r:id="rId94"/>
    <p:sldId id="273" r:id="rId95"/>
    <p:sldId id="337" r:id="rId96"/>
    <p:sldId id="310" r:id="rId97"/>
    <p:sldId id="325" r:id="rId98"/>
    <p:sldId id="289" r:id="rId99"/>
    <p:sldId id="301" r:id="rId100"/>
    <p:sldId id="318" r:id="rId101"/>
    <p:sldId id="283" r:id="rId102"/>
    <p:sldId id="284" r:id="rId103"/>
    <p:sldId id="285" r:id="rId104"/>
    <p:sldId id="286" r:id="rId105"/>
    <p:sldId id="287" r:id="rId106"/>
    <p:sldId id="275" r:id="rId107"/>
    <p:sldId id="279" r:id="rId108"/>
    <p:sldId id="280" r:id="rId109"/>
    <p:sldId id="288" r:id="rId110"/>
    <p:sldId id="281" r:id="rId111"/>
    <p:sldId id="282" r:id="rId112"/>
    <p:sldId id="274" r:id="rId113"/>
    <p:sldId id="27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256"/>
            <p14:sldId id="258"/>
            <p14:sldId id="257"/>
            <p14:sldId id="315"/>
            <p14:sldId id="259"/>
            <p14:sldId id="261"/>
            <p14:sldId id="262"/>
            <p14:sldId id="263"/>
            <p14:sldId id="264"/>
            <p14:sldId id="265"/>
            <p14:sldId id="266"/>
            <p14:sldId id="267"/>
            <p14:sldId id="268"/>
            <p14:sldId id="269"/>
            <p14:sldId id="270"/>
            <p14:sldId id="271"/>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 id="334"/>
            <p14:sldId id="338"/>
            <p14:sldId id="311"/>
            <p14:sldId id="343"/>
            <p14:sldId id="344"/>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5"/>
            <p14:sldId id="372"/>
            <p14:sldId id="371"/>
            <p14:sldId id="368"/>
            <p14:sldId id="373"/>
            <p14:sldId id="273"/>
            <p14:sldId id="337"/>
            <p14:sldId id="310"/>
            <p14:sldId id="325"/>
            <p14:sldId id="289"/>
            <p14:sldId id="301"/>
            <p14:sldId id="318"/>
            <p14:sldId id="283"/>
            <p14:sldId id="284"/>
            <p14:sldId id="285"/>
            <p14:sldId id="286"/>
            <p14:sldId id="287"/>
          </p14:sldIdLst>
        </p14:section>
        <p14:section name="Day 2" id="{E385AF75-70EC-574B-9A6C-B2D18141E179}">
          <p14:sldIdLst>
            <p14:sldId id="275"/>
            <p14:sldId id="279"/>
            <p14:sldId id="280"/>
            <p14:sldId id="288"/>
            <p14:sldId id="281"/>
            <p14:sldId id="282"/>
            <p14:sldId id="27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42"/>
    <p:restoredTop sz="94729"/>
  </p:normalViewPr>
  <p:slideViewPr>
    <p:cSldViewPr snapToGrid="0" snapToObjects="1">
      <p:cViewPr>
        <p:scale>
          <a:sx n="90" d="100"/>
          <a:sy n="90" d="100"/>
        </p:scale>
        <p:origin x="29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5ED2A-ABEA-9840-BBA6-84599C6F6C10}" type="datetimeFigureOut">
              <a:rPr lang="en-US" smtClean="0"/>
              <a:t>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5ED2A-ABEA-9840-BBA6-84599C6F6C10}" type="datetimeFigureOut">
              <a:rPr lang="en-US" smtClean="0"/>
              <a:t>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dragging-views-gestures-tutorial-ios10"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local-notification-tutorial-ios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stopwatch-tutoria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referencelibrary/GettingStarted/DevelopiOSAppsSwift/BuildABasicUI.html#//apple_ref/doc/uid/TP40015214-CH5-SW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4.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microsoft.com/office/2007/relationships/hdphoto" Target="../media/hdphoto5.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microsoft.com/office/2007/relationships/hdphoto" Target="../media/hdphoto6.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microsoft.com/office/2007/relationships/hdphoto" Target="../media/hdphoto7.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10.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9.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microsoft.com/office/2007/relationships/hdphoto" Target="../media/hdphoto1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microsoft.com/office/2007/relationships/hdphoto" Target="../media/hdphoto1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13.wdp"/></Relationships>
</file>

<file path=ppt/slides/_rels/slide34.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microsoft.com/office/2007/relationships/hdphoto" Target="../media/hdphoto15.wdp"/></Relationships>
</file>

<file path=ppt/slides/_rels/slide36.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38.jpeg"/><Relationship Id="rId5"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8.wdp"/><Relationship Id="rId4" Type="http://schemas.openxmlformats.org/officeDocument/2006/relationships/image" Target="../media/image40.jpeg"/><Relationship Id="rId5" Type="http://schemas.microsoft.com/office/2007/relationships/hdphoto" Target="../media/hdphoto19.wdp"/><Relationship Id="rId6" Type="http://schemas.openxmlformats.org/officeDocument/2006/relationships/image" Target="../media/image41.jpeg"/><Relationship Id="rId7" Type="http://schemas.microsoft.com/office/2007/relationships/hdphoto" Target="../media/hdphoto20.wdp"/><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microsoft.com/office/2007/relationships/hdphoto" Target="../media/hdphoto21.wdp"/><Relationship Id="rId4" Type="http://schemas.openxmlformats.org/officeDocument/2006/relationships/image" Target="../media/image43.jpeg"/><Relationship Id="rId5" Type="http://schemas.microsoft.com/office/2007/relationships/hdphoto" Target="../media/hdphoto22.wdp"/><Relationship Id="rId6" Type="http://schemas.openxmlformats.org/officeDocument/2006/relationships/image" Target="../media/image44.jpeg"/><Relationship Id="rId7" Type="http://schemas.microsoft.com/office/2007/relationships/hdphoto" Target="../media/hdphoto23.wdp"/><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 Id="rId3" Type="http://schemas.microsoft.com/office/2007/relationships/hdphoto" Target="../media/hdphoto24.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microsoft.com/office/2007/relationships/hdphoto" Target="../media/hdphoto25.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44.xml.rels><?xml version="1.0" encoding="UTF-8" standalone="yes"?>
<Relationships xmlns="http://schemas.openxmlformats.org/package/2006/relationships"><Relationship Id="rId3" Type="http://schemas.microsoft.com/office/2007/relationships/hdphoto" Target="../media/hdphoto26.wdp"/><Relationship Id="rId4" Type="http://schemas.openxmlformats.org/officeDocument/2006/relationships/image" Target="../media/image49.jpeg"/><Relationship Id="rId5" Type="http://schemas.microsoft.com/office/2007/relationships/hdphoto" Target="../media/hdphoto27.wdp"/><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8.wdp"/><Relationship Id="rId4" Type="http://schemas.openxmlformats.org/officeDocument/2006/relationships/image" Target="../media/image51.jpeg"/><Relationship Id="rId5" Type="http://schemas.microsoft.com/office/2007/relationships/hdphoto" Target="../media/hdphoto29.wdp"/><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microsoft.com/office/2007/relationships/hdphoto" Target="../media/hdphoto30.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microsoft.com/office/2007/relationships/hdphoto" Target="../media/hdphoto31.wdp"/></Relationships>
</file>

<file path=ppt/slides/_rels/slide49.xml.rels><?xml version="1.0" encoding="UTF-8" standalone="yes"?>
<Relationships xmlns="http://schemas.openxmlformats.org/package/2006/relationships"><Relationship Id="rId3" Type="http://schemas.microsoft.com/office/2007/relationships/hdphoto" Target="../media/hdphoto32.wdp"/><Relationship Id="rId4" Type="http://schemas.openxmlformats.org/officeDocument/2006/relationships/image" Target="../media/image55.jpeg"/><Relationship Id="rId5"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57.jpeg"/><Relationship Id="rId5" Type="http://schemas.microsoft.com/office/2007/relationships/hdphoto" Target="../media/hdphoto35.wdp"/><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36.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 Id="rId3" Type="http://schemas.microsoft.com/office/2007/relationships/hdphoto" Target="../media/hdphoto37.wdp"/></Relationships>
</file>

<file path=ppt/slides/_rels/slide55.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38.wdp"/></Relationships>
</file>

<file path=ppt/slides/_rels/slide57.xml.rels><?xml version="1.0" encoding="UTF-8" standalone="yes"?>
<Relationships xmlns="http://schemas.openxmlformats.org/package/2006/relationships"><Relationship Id="rId3" Type="http://schemas.microsoft.com/office/2007/relationships/hdphoto" Target="../media/hdphoto39.wdp"/><Relationship Id="rId4" Type="http://schemas.openxmlformats.org/officeDocument/2006/relationships/image" Target="../media/image64.jpeg"/><Relationship Id="rId5" Type="http://schemas.microsoft.com/office/2007/relationships/hdphoto" Target="../media/hdphoto40.wdp"/><Relationship Id="rId6"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 Id="rId3" Type="http://schemas.microsoft.com/office/2007/relationships/hdphoto" Target="../media/hdphoto41.wdp"/></Relationships>
</file>

<file path=ppt/slides/_rels/slide59.xml.rels><?xml version="1.0" encoding="UTF-8" standalone="yes"?>
<Relationships xmlns="http://schemas.openxmlformats.org/package/2006/relationships"><Relationship Id="rId3" Type="http://schemas.microsoft.com/office/2007/relationships/hdphoto" Target="../media/hdphoto42.wdp"/><Relationship Id="rId4" Type="http://schemas.openxmlformats.org/officeDocument/2006/relationships/image" Target="../media/image68.jpeg"/><Relationship Id="rId5" Type="http://schemas.microsoft.com/office/2007/relationships/hdphoto" Target="../media/hdphoto43.wdp"/><Relationship Id="rId6" Type="http://schemas.openxmlformats.org/officeDocument/2006/relationships/image" Target="../media/image20.jpeg"/><Relationship Id="rId7" Type="http://schemas.microsoft.com/office/2007/relationships/hdphoto" Target="../media/hdphoto44.wdp"/><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reeze.com/uitextfield-and-uitextfield-delegate-in-swif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4" Type="http://schemas.microsoft.com/office/2007/relationships/hdphoto" Target="../media/hdphoto45.wdp"/><Relationship Id="rId5" Type="http://schemas.openxmlformats.org/officeDocument/2006/relationships/image" Target="../media/image71.jpeg"/><Relationship Id="rId6" Type="http://schemas.microsoft.com/office/2007/relationships/hdphoto" Target="../media/hdphoto46.wdp"/><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 Id="rId3" Type="http://schemas.microsoft.com/office/2007/relationships/hdphoto" Target="../media/hdphoto47.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 Id="rId3" Type="http://schemas.microsoft.com/office/2007/relationships/hdphoto" Target="../media/hdphoto48.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microsoft.com/office/2007/relationships/hdphoto" Target="../media/hdphoto49.wdp"/><Relationship Id="rId4" Type="http://schemas.openxmlformats.org/officeDocument/2006/relationships/image" Target="../media/image75.jpeg"/><Relationship Id="rId5" Type="http://schemas.microsoft.com/office/2007/relationships/hdphoto" Target="../media/hdphoto50.wdp"/><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eg"/><Relationship Id="rId3" Type="http://schemas.microsoft.com/office/2007/relationships/hdphoto" Target="../media/hdphoto51.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microsoft.com/office/2007/relationships/hdphoto" Target="../media/hdphoto52.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53.wdp"/><Relationship Id="rId4" Type="http://schemas.openxmlformats.org/officeDocument/2006/relationships/image" Target="../media/image79.jpeg"/><Relationship Id="rId5" Type="http://schemas.microsoft.com/office/2007/relationships/hdphoto" Target="../media/hdphoto54.wdp"/><Relationship Id="rId6" Type="http://schemas.openxmlformats.org/officeDocument/2006/relationships/image" Target="../media/image80.jpeg"/><Relationship Id="rId1" Type="http://schemas.openxmlformats.org/officeDocument/2006/relationships/slideLayout" Target="../slideLayouts/slideLayout2.xml"/><Relationship Id="rId2" Type="http://schemas.openxmlformats.org/officeDocument/2006/relationships/image" Target="../media/image78.jpeg"/></Relationships>
</file>

<file path=ppt/slides/_rels/slide75.xml.rels><?xml version="1.0" encoding="UTF-8" standalone="yes"?>
<Relationships xmlns="http://schemas.openxmlformats.org/package/2006/relationships"><Relationship Id="rId3" Type="http://schemas.microsoft.com/office/2007/relationships/hdphoto" Target="../media/hdphoto55.wdp"/><Relationship Id="rId4" Type="http://schemas.openxmlformats.org/officeDocument/2006/relationships/image" Target="../media/image82.jpeg"/><Relationship Id="rId5" Type="http://schemas.microsoft.com/office/2007/relationships/hdphoto" Target="../media/hdphoto54.wdp"/><Relationship Id="rId1" Type="http://schemas.openxmlformats.org/officeDocument/2006/relationships/slideLayout" Target="../slideLayouts/slideLayout2.xml"/><Relationship Id="rId2" Type="http://schemas.openxmlformats.org/officeDocument/2006/relationships/image" Target="../media/image81.jpeg"/></Relationships>
</file>

<file path=ppt/slides/_rels/slide76.xml.rels><?xml version="1.0" encoding="UTF-8" standalone="yes"?>
<Relationships xmlns="http://schemas.openxmlformats.org/package/2006/relationships"><Relationship Id="rId3" Type="http://schemas.openxmlformats.org/officeDocument/2006/relationships/image" Target="../media/image84.jpeg"/><Relationship Id="rId4" Type="http://schemas.microsoft.com/office/2007/relationships/hdphoto" Target="../media/hdphoto56.wdp"/><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eg"/><Relationship Id="rId3" Type="http://schemas.microsoft.com/office/2007/relationships/hdphoto" Target="../media/hdphoto57.wdp"/></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microsoft.com/office/2007/relationships/hdphoto" Target="../media/hdphoto58.wdp"/><Relationship Id="rId4" Type="http://schemas.openxmlformats.org/officeDocument/2006/relationships/image" Target="../media/image88.jpeg"/><Relationship Id="rId5" Type="http://schemas.microsoft.com/office/2007/relationships/hdphoto" Target="../media/hdphoto59.wdp"/><Relationship Id="rId6" Type="http://schemas.openxmlformats.org/officeDocument/2006/relationships/image" Target="../media/image89.jpeg"/><Relationship Id="rId7" Type="http://schemas.microsoft.com/office/2007/relationships/hdphoto" Target="../media/hdphoto60.wdp"/><Relationship Id="rId1" Type="http://schemas.openxmlformats.org/officeDocument/2006/relationships/slideLayout" Target="../slideLayouts/slideLayout2.xml"/><Relationship Id="rId2" Type="http://schemas.openxmlformats.org/officeDocument/2006/relationships/image" Target="../media/image8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jpeg"/><Relationship Id="rId3" Type="http://schemas.microsoft.com/office/2007/relationships/hdphoto" Target="../media/hdphoto61.wdp"/></Relationships>
</file>

<file path=ppt/slides/_rels/slide81.xml.rels><?xml version="1.0" encoding="UTF-8" standalone="yes"?>
<Relationships xmlns="http://schemas.openxmlformats.org/package/2006/relationships"><Relationship Id="rId3" Type="http://schemas.microsoft.com/office/2007/relationships/hdphoto" Target="../media/hdphoto62.wdp"/><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1.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jpeg"/><Relationship Id="rId3" Type="http://schemas.microsoft.com/office/2007/relationships/hdphoto" Target="../media/hdphoto63.wdp"/></Relationships>
</file>

<file path=ppt/slides/_rels/slide83.xml.rels><?xml version="1.0" encoding="UTF-8" standalone="yes"?>
<Relationships xmlns="http://schemas.openxmlformats.org/package/2006/relationships"><Relationship Id="rId3" Type="http://schemas.openxmlformats.org/officeDocument/2006/relationships/image" Target="../media/image95.jpeg"/><Relationship Id="rId4"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94.jpeg"/></Relationships>
</file>

<file path=ppt/slides/_rels/slide84.xml.rels><?xml version="1.0" encoding="UTF-8" standalone="yes"?>
<Relationships xmlns="http://schemas.openxmlformats.org/package/2006/relationships"><Relationship Id="rId3" Type="http://schemas.microsoft.com/office/2007/relationships/hdphoto" Target="../media/hdphoto65.wdp"/><Relationship Id="rId4" Type="http://schemas.openxmlformats.org/officeDocument/2006/relationships/image" Target="../media/image95.jpeg"/><Relationship Id="rId5"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9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eg"/></Relationships>
</file>

<file path=ppt/slides/_rels/slide88.xml.rels><?xml version="1.0" encoding="UTF-8" standalone="yes"?>
<Relationships xmlns="http://schemas.openxmlformats.org/package/2006/relationships"><Relationship Id="rId3" Type="http://schemas.microsoft.com/office/2007/relationships/hdphoto" Target="../media/hdphoto66.wdp"/><Relationship Id="rId4" Type="http://schemas.openxmlformats.org/officeDocument/2006/relationships/image" Target="../media/image99.jpeg"/><Relationship Id="rId5" Type="http://schemas.microsoft.com/office/2007/relationships/hdphoto" Target="../media/hdphoto67.wdp"/><Relationship Id="rId1" Type="http://schemas.openxmlformats.org/officeDocument/2006/relationships/slideLayout" Target="../slideLayouts/slideLayout2.xml"/><Relationship Id="rId2" Type="http://schemas.openxmlformats.org/officeDocument/2006/relationships/image" Target="../media/image98.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App Development With Swift</a:t>
            </a:r>
            <a:endParaRPr lang="en-US" b="1" dirty="0"/>
          </a:p>
        </p:txBody>
      </p:sp>
      <p:sp>
        <p:nvSpPr>
          <p:cNvPr id="3" name="Subtitle 2"/>
          <p:cNvSpPr>
            <a:spLocks noGrp="1"/>
          </p:cNvSpPr>
          <p:nvPr>
            <p:ph type="subTitle" idx="1"/>
          </p:nvPr>
        </p:nvSpPr>
        <p:spPr/>
        <p:txBody>
          <a:bodyPr/>
          <a:lstStyle/>
          <a:p>
            <a:r>
              <a:rPr lang="en-US" dirty="0" smtClean="0"/>
              <a:t>4 Workshops</a:t>
            </a:r>
          </a:p>
          <a:p>
            <a:r>
              <a:rPr lang="en-US" dirty="0" smtClean="0"/>
              <a:t>Ages 13 - 16</a:t>
            </a:r>
            <a:endParaRPr lang="en-US" dirty="0"/>
          </a:p>
        </p:txBody>
      </p:sp>
    </p:spTree>
    <p:extLst>
      <p:ext uri="{BB962C8B-B14F-4D97-AF65-F5344CB8AC3E}">
        <p14:creationId xmlns:p14="http://schemas.microsoft.com/office/powerpoint/2010/main" val="1379248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What happens and why?</a:t>
            </a:r>
          </a:p>
          <a:p>
            <a:pPr lvl="1"/>
            <a:endParaRPr lang="en-US" dirty="0" smtClean="0"/>
          </a:p>
        </p:txBody>
      </p:sp>
      <p:sp>
        <p:nvSpPr>
          <p:cNvPr id="2" name="Title 1"/>
          <p:cNvSpPr>
            <a:spLocks noGrp="1"/>
          </p:cNvSpPr>
          <p:nvPr>
            <p:ph type="title"/>
          </p:nvPr>
        </p:nvSpPr>
        <p:spPr>
          <a:xfrm>
            <a:off x="838200" y="7931"/>
            <a:ext cx="10515600" cy="1325563"/>
          </a:xfrm>
        </p:spPr>
        <p:txBody>
          <a:bodyPr/>
          <a:lstStyle/>
          <a:p>
            <a:r>
              <a:rPr lang="en-US" b="1" dirty="0" smtClean="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smtClean="0"/>
              <a:t>Run the following 2 codes:</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smtClean="0"/>
              <a:t>Why are the results different?</a:t>
            </a:r>
          </a:p>
          <a:p>
            <a:pPr lvl="1"/>
            <a:r>
              <a:rPr lang="en-US" sz="2600" dirty="0" err="1" smtClean="0">
                <a:latin typeface="Consolas" charset="0"/>
                <a:ea typeface="Consolas" charset="0"/>
                <a:cs typeface="Consolas" charset="0"/>
              </a:rPr>
              <a:t>myAge</a:t>
            </a:r>
            <a:r>
              <a:rPr lang="en-US" sz="2600" dirty="0" smtClean="0"/>
              <a:t> is either implicitly an </a:t>
            </a:r>
            <a:r>
              <a:rPr lang="en-US" sz="2600" dirty="0" err="1" smtClean="0">
                <a:latin typeface="Consolas" charset="0"/>
                <a:ea typeface="Consolas" charset="0"/>
                <a:cs typeface="Consolas" charset="0"/>
              </a:rPr>
              <a:t>int</a:t>
            </a:r>
            <a:r>
              <a:rPr lang="en-US" sz="2600" dirty="0" smtClean="0"/>
              <a:t> or a </a:t>
            </a:r>
            <a:r>
              <a:rPr lang="en-US" sz="2600" dirty="0" smtClean="0">
                <a:latin typeface="Consolas" charset="0"/>
                <a:ea typeface="Consolas" charset="0"/>
                <a:cs typeface="Consolas" charset="0"/>
              </a:rPr>
              <a:t>double</a:t>
            </a:r>
            <a:r>
              <a:rPr lang="en-US" sz="2600" dirty="0" smtClean="0"/>
              <a:t>.</a:t>
            </a:r>
          </a:p>
          <a:p>
            <a:endParaRPr lang="en-US" dirty="0" smtClean="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a:t>
            </a:r>
            <a:r>
              <a:rPr lang="mr-IN" b="1" dirty="0" smtClean="0"/>
              <a:t>–</a:t>
            </a:r>
            <a:r>
              <a:rPr lang="en-US" b="1" dirty="0" smtClean="0"/>
              <a:t> The App Lifecycle</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96544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iOS App #2: Digital Flashcards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18.2 </a:t>
            </a:r>
            <a:r>
              <a:rPr lang="en-US" dirty="0" err="1" smtClean="0">
                <a:solidFill>
                  <a:srgbClr val="FF0000"/>
                </a:solidFill>
              </a:rPr>
              <a:t>ElementQuiz</a:t>
            </a:r>
            <a:r>
              <a:rPr lang="en-US" dirty="0" smtClean="0">
                <a:solidFill>
                  <a:srgbClr val="FF0000"/>
                </a:solidFill>
              </a:rPr>
              <a:t> in the iBook Intro to App Development With Swift</a:t>
            </a:r>
            <a:endParaRPr lang="en-US" dirty="0">
              <a:solidFill>
                <a:srgbClr val="FF0000"/>
              </a:solidFill>
            </a:endParaRPr>
          </a:p>
        </p:txBody>
      </p:sp>
    </p:spTree>
    <p:extLst>
      <p:ext uri="{BB962C8B-B14F-4D97-AF65-F5344CB8AC3E}">
        <p14:creationId xmlns:p14="http://schemas.microsoft.com/office/powerpoint/2010/main" val="1432262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t>iOS App #3: Animal Sounds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18.3 </a:t>
            </a:r>
            <a:r>
              <a:rPr lang="en-US" dirty="0" err="1" smtClean="0">
                <a:solidFill>
                  <a:srgbClr val="FF0000"/>
                </a:solidFill>
              </a:rPr>
              <a:t>AnimalSounds</a:t>
            </a:r>
            <a:r>
              <a:rPr lang="en-US" dirty="0" smtClean="0">
                <a:solidFill>
                  <a:srgbClr val="FF0000"/>
                </a:solidFill>
              </a:rPr>
              <a:t> of the iBook Intro to App Development With Swift</a:t>
            </a:r>
          </a:p>
        </p:txBody>
      </p:sp>
    </p:spTree>
    <p:extLst>
      <p:ext uri="{BB962C8B-B14F-4D97-AF65-F5344CB8AC3E}">
        <p14:creationId xmlns:p14="http://schemas.microsoft.com/office/powerpoint/2010/main" val="887234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#4: MCQ Quiz</a:t>
            </a:r>
            <a:endParaRPr lang="en-US" b="1" dirty="0"/>
          </a:p>
        </p:txBody>
      </p:sp>
      <p:sp>
        <p:nvSpPr>
          <p:cNvPr id="5" name="Content Placeholder 4"/>
          <p:cNvSpPr>
            <a:spLocks noGrp="1"/>
          </p:cNvSpPr>
          <p:nvPr>
            <p:ph idx="1"/>
          </p:nvPr>
        </p:nvSpPr>
        <p:spPr/>
        <p:txBody>
          <a:bodyPr>
            <a:normAutofit fontScale="92500" lnSpcReduction="10000"/>
          </a:bodyPr>
          <a:lstStyle/>
          <a:p>
            <a:r>
              <a:rPr lang="en-US" dirty="0" smtClean="0"/>
              <a:t>Create an MCQ quiz app that asks </a:t>
            </a:r>
            <a:r>
              <a:rPr lang="en-US" dirty="0"/>
              <a:t>2</a:t>
            </a:r>
            <a:r>
              <a:rPr lang="en-US" dirty="0" smtClean="0"/>
              <a:t> questions.</a:t>
            </a:r>
          </a:p>
          <a:p>
            <a:endParaRPr lang="en-US" dirty="0"/>
          </a:p>
          <a:p>
            <a:r>
              <a:rPr lang="en-US" dirty="0" smtClean="0"/>
              <a:t>Store the questions and answers into a dictionary.</a:t>
            </a:r>
          </a:p>
          <a:p>
            <a:endParaRPr lang="en-US" dirty="0"/>
          </a:p>
          <a:p>
            <a:r>
              <a:rPr lang="en-US" dirty="0" smtClean="0"/>
              <a:t>Use a picker view to select the answer (either option A, B, C, or D?), or select the answer from a </a:t>
            </a:r>
            <a:r>
              <a:rPr lang="en-US" dirty="0" err="1" smtClean="0"/>
              <a:t>UITableView</a:t>
            </a:r>
            <a:r>
              <a:rPr lang="en-US" dirty="0" smtClean="0"/>
              <a:t> cell?</a:t>
            </a:r>
          </a:p>
          <a:p>
            <a:endParaRPr lang="en-US" dirty="0"/>
          </a:p>
          <a:p>
            <a:r>
              <a:rPr lang="en-US" dirty="0" smtClean="0"/>
              <a:t>Have a timer? (</a:t>
            </a:r>
            <a:r>
              <a:rPr lang="en-US" dirty="0" smtClean="0">
                <a:solidFill>
                  <a:srgbClr val="FF0000"/>
                </a:solidFill>
              </a:rPr>
              <a:t>See App #3</a:t>
            </a:r>
            <a:r>
              <a:rPr lang="en-US" dirty="0" smtClean="0"/>
              <a:t>)</a:t>
            </a:r>
          </a:p>
          <a:p>
            <a:endParaRPr lang="en-US" dirty="0"/>
          </a:p>
          <a:p>
            <a:r>
              <a:rPr lang="en-US" dirty="0" smtClean="0"/>
              <a:t>Show the score at the end of the quiz</a:t>
            </a:r>
            <a:endParaRPr lang="en-US" dirty="0"/>
          </a:p>
        </p:txBody>
      </p:sp>
    </p:spTree>
    <p:extLst>
      <p:ext uri="{BB962C8B-B14F-4D97-AF65-F5344CB8AC3E}">
        <p14:creationId xmlns:p14="http://schemas.microsoft.com/office/powerpoint/2010/main" val="17770451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iOS App #5: </a:t>
            </a:r>
            <a:r>
              <a:rPr lang="en-US" b="1" dirty="0" err="1" smtClean="0">
                <a:solidFill>
                  <a:srgbClr val="FF0000"/>
                </a:solidFill>
              </a:rPr>
              <a:t>Colour</a:t>
            </a:r>
            <a:r>
              <a:rPr lang="en-US" b="1" dirty="0" smtClean="0">
                <a:solidFill>
                  <a:srgbClr val="FF0000"/>
                </a:solidFill>
              </a:rPr>
              <a:t>-Picker App</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FF0000"/>
                </a:solidFill>
              </a:rPr>
              <a:t>See Lesson 17 of the iBook Intro to App Development With Swift</a:t>
            </a:r>
          </a:p>
          <a:p>
            <a:pPr lvl="1"/>
            <a:r>
              <a:rPr lang="en-US" dirty="0" smtClean="0">
                <a:solidFill>
                  <a:srgbClr val="FF0000"/>
                </a:solidFill>
              </a:rPr>
              <a:t>How to use switches, sliders, and button</a:t>
            </a:r>
            <a:endParaRPr lang="en-US" dirty="0">
              <a:solidFill>
                <a:srgbClr val="FF0000"/>
              </a:solidFill>
            </a:endParaRPr>
          </a:p>
        </p:txBody>
      </p:sp>
    </p:spTree>
    <p:extLst>
      <p:ext uri="{BB962C8B-B14F-4D97-AF65-F5344CB8AC3E}">
        <p14:creationId xmlns:p14="http://schemas.microsoft.com/office/powerpoint/2010/main" val="1743261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#6: Drag &amp; Drop</a:t>
            </a:r>
            <a:r>
              <a:rPr lang="en-US" b="1" dirty="0" smtClean="0">
                <a:solidFill>
                  <a:srgbClr val="FF0000"/>
                </a:solidFill>
              </a:rPr>
              <a:t>?</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Create a drag and drop app</a:t>
            </a:r>
          </a:p>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www.ioscreator.com/tutorials/dragging-views-gestures-tutorial-ios10</a:t>
            </a:r>
            <a:endParaRPr lang="en-US" dirty="0" smtClean="0">
              <a:solidFill>
                <a:srgbClr val="FF0000"/>
              </a:solidFill>
            </a:endParaRPr>
          </a:p>
          <a:p>
            <a:r>
              <a:rPr lang="en-US" dirty="0" smtClean="0">
                <a:solidFill>
                  <a:srgbClr val="FF0000"/>
                </a:solidFill>
              </a:rPr>
              <a:t>Create a game where the player needs to avoid the falling blocks</a:t>
            </a:r>
            <a:endParaRPr lang="en-US" dirty="0" smtClean="0"/>
          </a:p>
          <a:p>
            <a:endParaRPr lang="en-US" dirty="0"/>
          </a:p>
        </p:txBody>
      </p:sp>
    </p:spTree>
    <p:extLst>
      <p:ext uri="{BB962C8B-B14F-4D97-AF65-F5344CB8AC3E}">
        <p14:creationId xmlns:p14="http://schemas.microsoft.com/office/powerpoint/2010/main" val="8754747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Day 2</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408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More UI Controls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Picker, switch</a:t>
            </a:r>
            <a:endParaRPr lang="en-US" dirty="0"/>
          </a:p>
        </p:txBody>
      </p:sp>
    </p:spTree>
    <p:extLst>
      <p:ext uri="{BB962C8B-B14F-4D97-AF65-F5344CB8AC3E}">
        <p14:creationId xmlns:p14="http://schemas.microsoft.com/office/powerpoint/2010/main" val="1680278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Persistent Data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Tabbed view</a:t>
            </a:r>
            <a:endParaRPr lang="en-US" dirty="0"/>
          </a:p>
        </p:txBody>
      </p:sp>
    </p:spTree>
    <p:extLst>
      <p:ext uri="{BB962C8B-B14F-4D97-AF65-F5344CB8AC3E}">
        <p14:creationId xmlns:p14="http://schemas.microsoft.com/office/powerpoint/2010/main" val="19000171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Local Notifications</a:t>
            </a:r>
            <a:endParaRPr lang="en-US" b="1"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www.ioscreator.com/tutorials/local-notification-tutorial-ios10</a:t>
            </a:r>
            <a:endParaRPr lang="en-US" dirty="0" smtClean="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69443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smtClean="0"/>
              <a:t>A string is something that isn’t a number.</a:t>
            </a:r>
          </a:p>
          <a:p>
            <a:r>
              <a:rPr lang="en-US" dirty="0" smtClean="0"/>
              <a:t>A string can have a combination of letters.</a:t>
            </a:r>
          </a:p>
          <a:p>
            <a:r>
              <a:rPr lang="en-US" dirty="0" smtClean="0"/>
              <a:t>A string can also contain numbers, spaces, and other characters.</a:t>
            </a:r>
          </a:p>
          <a:p>
            <a:r>
              <a:rPr lang="en-US" dirty="0" smtClean="0"/>
              <a:t>Besides storing values as numbers, we can store them as strings:</a:t>
            </a:r>
          </a:p>
          <a:p>
            <a:endParaRPr lang="en-US" dirty="0" smtClean="0"/>
          </a:p>
          <a:p>
            <a:endParaRPr lang="en-US" dirty="0"/>
          </a:p>
          <a:p>
            <a:endParaRPr lang="en-US" dirty="0" smtClean="0"/>
          </a:p>
          <a:p>
            <a:endParaRPr lang="en-US" dirty="0"/>
          </a:p>
          <a:p>
            <a:r>
              <a:rPr lang="en-US" dirty="0" smtClean="0"/>
              <a:t>Strings are defined with double quotation marks (</a:t>
            </a:r>
            <a:r>
              <a:rPr lang="mr-IN" dirty="0" smtClean="0"/>
              <a:t>""</a:t>
            </a:r>
            <a:r>
              <a:rPr lang="en-US" dirty="0" smtClean="0"/>
              <a:t>).</a:t>
            </a:r>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1325563"/>
          </a:xfrm>
        </p:spPr>
        <p:txBody>
          <a:bodyPr/>
          <a:lstStyle/>
          <a:p>
            <a:r>
              <a:rPr lang="en-US" b="1" dirty="0" smtClean="0">
                <a:solidFill>
                  <a:srgbClr val="FF0000"/>
                </a:solidFill>
              </a:rPr>
              <a:t>Tabbed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8387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Paged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2318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#5: Timer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Have a timer. </a:t>
            </a:r>
            <a:r>
              <a:rPr lang="en-US" dirty="0"/>
              <a:t>See </a:t>
            </a:r>
            <a:r>
              <a:rPr lang="en-US" dirty="0">
                <a:hlinkClick r:id="rId2"/>
              </a:rPr>
              <a:t>https://</a:t>
            </a:r>
            <a:r>
              <a:rPr lang="en-US" dirty="0" smtClean="0">
                <a:hlinkClick r:id="rId2"/>
              </a:rPr>
              <a:t>www.ioscreator.com/tutorials/stopwatch-tutorial</a:t>
            </a:r>
            <a:endParaRPr lang="en-US" dirty="0" smtClean="0"/>
          </a:p>
          <a:p>
            <a:endParaRPr lang="en-US" dirty="0"/>
          </a:p>
          <a:p>
            <a:r>
              <a:rPr lang="en-US" dirty="0" smtClean="0"/>
              <a:t>Have an alarm when the timer reaches zero</a:t>
            </a:r>
          </a:p>
          <a:p>
            <a:endParaRPr lang="en-US" dirty="0"/>
          </a:p>
          <a:p>
            <a:r>
              <a:rPr lang="en-US" dirty="0" smtClean="0"/>
              <a:t>Extension project: Create a stopwatch with a lap button</a:t>
            </a:r>
          </a:p>
          <a:p>
            <a:endParaRPr lang="en-US" dirty="0"/>
          </a:p>
          <a:p>
            <a:r>
              <a:rPr lang="en-US" dirty="0" smtClean="0"/>
              <a:t>Extension project: Create an alarm</a:t>
            </a:r>
            <a:endParaRPr lang="en-US" dirty="0"/>
          </a:p>
        </p:txBody>
      </p:sp>
    </p:spTree>
    <p:extLst>
      <p:ext uri="{BB962C8B-B14F-4D97-AF65-F5344CB8AC3E}">
        <p14:creationId xmlns:p14="http://schemas.microsoft.com/office/powerpoint/2010/main" val="4133958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#6: Food Tracker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Self-directed learning</a:t>
            </a:r>
          </a:p>
          <a:p>
            <a:endParaRPr lang="en-US" dirty="0"/>
          </a:p>
          <a:p>
            <a:r>
              <a:rPr lang="en-US" dirty="0" smtClean="0"/>
              <a:t>See </a:t>
            </a:r>
            <a:r>
              <a:rPr lang="en-US" dirty="0">
                <a:hlinkClick r:id="rId2"/>
              </a:rPr>
              <a:t>https://developer.apple.com/library/content/referencelibrary/GettingStarted/DevelopiOSAppsSwift/BuildABasicUI.html#//</a:t>
            </a:r>
            <a:r>
              <a:rPr lang="en-US" dirty="0" smtClean="0">
                <a:hlinkClick r:id="rId2"/>
              </a:rPr>
              <a:t>apple_ref/doc/uid/TP40015214-CH5-SW1</a:t>
            </a:r>
            <a:endParaRPr lang="en-US" dirty="0" smtClean="0"/>
          </a:p>
          <a:p>
            <a:endParaRPr lang="en-US" dirty="0"/>
          </a:p>
          <a:p>
            <a:endParaRPr lang="en-US" dirty="0" smtClean="0"/>
          </a:p>
        </p:txBody>
      </p:sp>
    </p:spTree>
    <p:extLst>
      <p:ext uri="{BB962C8B-B14F-4D97-AF65-F5344CB8AC3E}">
        <p14:creationId xmlns:p14="http://schemas.microsoft.com/office/powerpoint/2010/main" val="1208364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Strings can be joined together. This is called concatenation.</a:t>
            </a:r>
          </a:p>
          <a:p>
            <a:r>
              <a:rPr lang="en-US" dirty="0" smtClean="0"/>
              <a:t>Run the following code:</a:t>
            </a:r>
          </a:p>
          <a:p>
            <a:endParaRPr lang="en-US" dirty="0" smtClean="0"/>
          </a:p>
          <a:p>
            <a:endParaRPr lang="en-US" dirty="0"/>
          </a:p>
          <a:p>
            <a:endParaRPr lang="en-US" dirty="0" smtClean="0"/>
          </a:p>
          <a:p>
            <a:endParaRPr lang="en-US" dirty="0"/>
          </a:p>
          <a:p>
            <a:r>
              <a:rPr lang="en-US" dirty="0" smtClean="0"/>
              <a:t>This is the output:</a:t>
            </a:r>
          </a:p>
          <a:p>
            <a:endParaRPr lang="en-US" dirty="0" smtClean="0"/>
          </a:p>
          <a:p>
            <a:r>
              <a:rPr lang="en-US" dirty="0" smtClean="0"/>
              <a:t>Can you amend the code so that there’s a space between the 2 names?</a:t>
            </a:r>
          </a:p>
          <a:p>
            <a:pPr lvl="1"/>
            <a:endParaRPr lang="en-US"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smtClean="0"/>
              <a:t>Run this code:</a:t>
            </a:r>
          </a:p>
          <a:p>
            <a:endParaRPr lang="en-US" dirty="0" smtClean="0"/>
          </a:p>
          <a:p>
            <a:endParaRPr lang="en-US" dirty="0"/>
          </a:p>
          <a:p>
            <a:r>
              <a:rPr lang="en-US" dirty="0" smtClean="0"/>
              <a:t>The output is:</a:t>
            </a:r>
          </a:p>
          <a:p>
            <a:endParaRPr lang="en-US" dirty="0"/>
          </a:p>
          <a:p>
            <a:r>
              <a:rPr lang="en-US" dirty="0" smtClean="0"/>
              <a:t>Run this code:</a:t>
            </a:r>
          </a:p>
          <a:p>
            <a:endParaRPr lang="en-US" dirty="0"/>
          </a:p>
          <a:p>
            <a:endParaRPr lang="en-US" dirty="0" smtClean="0"/>
          </a:p>
          <a:p>
            <a:endParaRPr lang="en-US" dirty="0"/>
          </a:p>
          <a:p>
            <a:endParaRPr lang="en-US" dirty="0"/>
          </a:p>
          <a:p>
            <a:r>
              <a:rPr lang="en-US" dirty="0" smtClean="0"/>
              <a:t>What does the error mean? And how do we fix it?</a:t>
            </a:r>
          </a:p>
          <a:p>
            <a:pPr lvl="1"/>
            <a:r>
              <a:rPr lang="en-US" dirty="0" smtClean="0"/>
              <a:t>The error says that we can’t mix </a:t>
            </a:r>
            <a:r>
              <a:rPr lang="en-US" dirty="0" smtClean="0">
                <a:latin typeface="Consolas" charset="0"/>
                <a:ea typeface="Consolas" charset="0"/>
                <a:cs typeface="Consolas" charset="0"/>
              </a:rPr>
              <a:t>string</a:t>
            </a:r>
            <a:r>
              <a:rPr lang="en-US" dirty="0" smtClean="0"/>
              <a:t> and </a:t>
            </a:r>
            <a:r>
              <a:rPr lang="en-US" dirty="0" err="1" smtClean="0">
                <a:latin typeface="Consolas" charset="0"/>
                <a:ea typeface="Consolas" charset="0"/>
                <a:cs typeface="Consolas" charset="0"/>
              </a:rPr>
              <a:t>int</a:t>
            </a:r>
            <a:r>
              <a:rPr lang="en-US" dirty="0" smtClean="0">
                <a:ea typeface="Consolas" charset="0"/>
                <a:cs typeface="Consolas" charset="0"/>
              </a:rPr>
              <a:t> together when we concatenate</a:t>
            </a:r>
            <a:r>
              <a:rPr lang="en-US" dirty="0" smtClean="0"/>
              <a:t>.</a:t>
            </a:r>
          </a:p>
          <a:p>
            <a:pPr lvl="1"/>
            <a:r>
              <a:rPr lang="en-US" dirty="0" smtClean="0"/>
              <a:t>We fix the error by converting the </a:t>
            </a:r>
            <a:r>
              <a:rPr lang="en-US" dirty="0" err="1" smtClean="0">
                <a:latin typeface="Consolas" charset="0"/>
                <a:ea typeface="Consolas" charset="0"/>
                <a:cs typeface="Consolas" charset="0"/>
              </a:rPr>
              <a:t>int</a:t>
            </a:r>
            <a:r>
              <a:rPr lang="en-US" dirty="0" smtClean="0"/>
              <a:t> to a </a:t>
            </a:r>
            <a:r>
              <a:rPr lang="en-US" dirty="0" smtClean="0">
                <a:latin typeface="Consolas" charset="0"/>
                <a:ea typeface="Consolas" charset="0"/>
                <a:cs typeface="Consolas" charset="0"/>
              </a:rPr>
              <a:t>string</a:t>
            </a:r>
            <a:r>
              <a:rPr lang="en-US" dirty="0" smtClean="0"/>
              <a:t>.</a:t>
            </a:r>
          </a:p>
          <a:p>
            <a:pPr lvl="1"/>
            <a:endParaRPr lang="en-US" dirty="0" smtClean="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error is: </a:t>
            </a:r>
          </a:p>
          <a:p>
            <a:pPr lvl="1"/>
            <a:endParaRPr lang="en-US" dirty="0" smtClean="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lnSpcReduction="10000"/>
          </a:bodyPr>
          <a:lstStyle/>
          <a:p>
            <a:r>
              <a:rPr lang="en-US" dirty="0" smtClean="0"/>
              <a:t>In Swift, we convert a value from 1 type to another by creating another version of it. We say that we make an instance of the desired type.</a:t>
            </a:r>
          </a:p>
          <a:p>
            <a:r>
              <a:rPr lang="en-US" dirty="0" smtClean="0"/>
              <a:t>Run the following code:</a:t>
            </a:r>
          </a:p>
          <a:p>
            <a:r>
              <a:rPr lang="en-US" dirty="0" smtClean="0">
                <a:solidFill>
                  <a:srgbClr val="FF0000"/>
                </a:solidFill>
              </a:rPr>
              <a:t>String()</a:t>
            </a:r>
          </a:p>
          <a:p>
            <a:endParaRPr lang="en-US" dirty="0"/>
          </a:p>
          <a:p>
            <a:r>
              <a:rPr lang="en-US" dirty="0" err="1" smtClean="0">
                <a:solidFill>
                  <a:srgbClr val="FF0000"/>
                </a:solidFill>
              </a:rPr>
              <a:t>Int</a:t>
            </a:r>
            <a:r>
              <a:rPr lang="en-US" dirty="0" smtClean="0">
                <a:solidFill>
                  <a:srgbClr val="FF0000"/>
                </a:solidFill>
              </a:rPr>
              <a:t>():</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rectangleHeight</a:t>
            </a:r>
            <a:r>
              <a:rPr lang="en-US" dirty="0" smtClean="0">
                <a:solidFill>
                  <a:srgbClr val="FF0000"/>
                </a:solidFill>
              </a:rPr>
              <a:t> = “10”</a:t>
            </a:r>
          </a:p>
          <a:p>
            <a:r>
              <a:rPr lang="en-US" dirty="0" err="1" smtClean="0">
                <a:solidFill>
                  <a:srgbClr val="FF0000"/>
                </a:solidFill>
              </a:rPr>
              <a:t>var</a:t>
            </a:r>
            <a:r>
              <a:rPr lang="en-US" dirty="0" smtClean="0">
                <a:solidFill>
                  <a:srgbClr val="FF0000"/>
                </a:solidFill>
              </a:rPr>
              <a:t> </a:t>
            </a:r>
            <a:r>
              <a:rPr lang="en-US" dirty="0" err="1" smtClean="0">
                <a:solidFill>
                  <a:srgbClr val="FF0000"/>
                </a:solidFill>
              </a:rPr>
              <a:t>rectangleWidth</a:t>
            </a:r>
            <a:r>
              <a:rPr lang="en-US" dirty="0" smtClean="0">
                <a:solidFill>
                  <a:srgbClr val="FF0000"/>
                </a:solidFill>
              </a:rPr>
              <a:t> = “20”</a:t>
            </a:r>
          </a:p>
          <a:p>
            <a:r>
              <a:rPr lang="en-US" dirty="0" err="1" smtClean="0">
                <a:solidFill>
                  <a:srgbClr val="FF0000"/>
                </a:solidFill>
              </a:rPr>
              <a:t>var</a:t>
            </a:r>
            <a:r>
              <a:rPr lang="en-US" dirty="0" smtClean="0">
                <a:solidFill>
                  <a:srgbClr val="FF0000"/>
                </a:solidFill>
              </a:rPr>
              <a:t> sum = </a:t>
            </a:r>
            <a:r>
              <a:rPr lang="en-US" dirty="0" err="1" smtClean="0">
                <a:solidFill>
                  <a:srgbClr val="FF0000"/>
                </a:solidFill>
              </a:rPr>
              <a:t>rectangleHeight</a:t>
            </a:r>
            <a:r>
              <a:rPr lang="en-US" dirty="0" smtClean="0">
                <a:solidFill>
                  <a:srgbClr val="FF0000"/>
                </a:solidFill>
              </a:rPr>
              <a:t> + </a:t>
            </a:r>
            <a:r>
              <a:rPr lang="en-US" dirty="0" err="1" smtClean="0">
                <a:solidFill>
                  <a:srgbClr val="FF0000"/>
                </a:solidFill>
              </a:rPr>
              <a:t>rectangleWidth</a:t>
            </a:r>
            <a:endParaRPr lang="en-US" dirty="0" smtClean="0">
              <a:solidFill>
                <a:srgbClr val="FF0000"/>
              </a:solidFill>
            </a:endParaRPr>
          </a:p>
          <a:p>
            <a:r>
              <a:rPr lang="en-US" dirty="0" smtClean="0">
                <a:solidFill>
                  <a:srgbClr val="FF0000"/>
                </a:solidFill>
              </a:rPr>
              <a:t>Print(“The perimeter is “ + 2*sum)</a:t>
            </a:r>
          </a:p>
          <a:p>
            <a:endParaRPr lang="en-US" dirty="0">
              <a:solidFill>
                <a:srgbClr val="FF0000"/>
              </a:solidFill>
            </a:endParaRPr>
          </a:p>
          <a:p>
            <a:r>
              <a:rPr lang="en-US" dirty="0" smtClean="0">
                <a:solidFill>
                  <a:srgbClr val="FF0000"/>
                </a:solidFill>
              </a:rPr>
              <a:t>\()</a:t>
            </a:r>
          </a:p>
          <a:p>
            <a:endParaRPr lang="en-US" dirty="0" smtClean="0"/>
          </a:p>
          <a:p>
            <a:endParaRPr lang="en-US" dirty="0"/>
          </a:p>
          <a:p>
            <a:endParaRPr lang="en-US" dirty="0" smtClean="0"/>
          </a:p>
          <a:p>
            <a:endParaRPr lang="en-US" dirty="0"/>
          </a:p>
          <a:p>
            <a:pPr lvl="1"/>
            <a:endParaRPr lang="en-US" dirty="0" smtClean="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12571" y="3367268"/>
            <a:ext cx="6105258" cy="1471918"/>
          </a:xfrm>
          <a:prstGeom prst="rect">
            <a:avLst/>
          </a:prstGeom>
          <a:ln w="12700">
            <a:solidFill>
              <a:schemeClr val="tx1"/>
            </a:solidFill>
          </a:ln>
        </p:spPr>
      </p:pic>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10528"/>
            <a:ext cx="11179630" cy="5629772"/>
          </a:xfrm>
        </p:spPr>
        <p:txBody>
          <a:bodyPr>
            <a:normAutofit/>
          </a:bodyPr>
          <a:lstStyle/>
          <a:p>
            <a:r>
              <a:rPr lang="en-US" dirty="0" smtClean="0">
                <a:solidFill>
                  <a:srgbClr val="FF0000"/>
                </a:solidFill>
              </a:rPr>
              <a:t>Do you know what </a:t>
            </a:r>
            <a:r>
              <a:rPr lang="en-US" dirty="0" smtClean="0">
                <a:solidFill>
                  <a:srgbClr val="FF0000"/>
                </a:solidFill>
                <a:latin typeface="Consolas" charset="0"/>
                <a:ea typeface="Consolas" charset="0"/>
                <a:cs typeface="Consolas" charset="0"/>
              </a:rPr>
              <a:t>Double()</a:t>
            </a:r>
            <a:r>
              <a:rPr lang="en-US" dirty="0" smtClean="0">
                <a:solidFill>
                  <a:srgbClr val="FF0000"/>
                </a:solidFill>
              </a:rPr>
              <a:t> and </a:t>
            </a:r>
            <a:r>
              <a:rPr lang="en-US" dirty="0" smtClean="0">
                <a:solidFill>
                  <a:srgbClr val="FF0000"/>
                </a:solidFill>
                <a:latin typeface="Consolas" charset="0"/>
                <a:ea typeface="Consolas" charset="0"/>
                <a:cs typeface="Consolas" charset="0"/>
              </a:rPr>
              <a:t>Float()</a:t>
            </a:r>
            <a:r>
              <a:rPr lang="en-US" dirty="0" smtClean="0">
                <a:solidFill>
                  <a:srgbClr val="FF0000"/>
                </a:solidFill>
              </a:rPr>
              <a:t> do?</a:t>
            </a:r>
          </a:p>
          <a:p>
            <a:r>
              <a:rPr lang="en-US" dirty="0" smtClean="0">
                <a:solidFill>
                  <a:srgbClr val="FF0000"/>
                </a:solidFill>
              </a:rPr>
              <a:t>Run the following code:</a:t>
            </a:r>
          </a:p>
          <a:p>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rectangleHeight</a:t>
            </a:r>
            <a:r>
              <a:rPr lang="en-US" dirty="0">
                <a:solidFill>
                  <a:srgbClr val="FF0000"/>
                </a:solidFill>
              </a:rPr>
              <a:t> = “</a:t>
            </a:r>
            <a:r>
              <a:rPr lang="en-US" dirty="0" smtClean="0">
                <a:solidFill>
                  <a:srgbClr val="FF0000"/>
                </a:solidFill>
              </a:rPr>
              <a:t>10.5”</a:t>
            </a:r>
            <a:endParaRPr lang="en-US" dirty="0">
              <a:solidFill>
                <a:srgbClr val="FF0000"/>
              </a:solidFill>
            </a:endParaRPr>
          </a:p>
          <a:p>
            <a:r>
              <a:rPr lang="en-US" dirty="0" err="1">
                <a:solidFill>
                  <a:srgbClr val="FF0000"/>
                </a:solidFill>
              </a:rPr>
              <a:t>var</a:t>
            </a:r>
            <a:r>
              <a:rPr lang="en-US" dirty="0">
                <a:solidFill>
                  <a:srgbClr val="FF0000"/>
                </a:solidFill>
              </a:rPr>
              <a:t> </a:t>
            </a:r>
            <a:r>
              <a:rPr lang="en-US" dirty="0" err="1">
                <a:solidFill>
                  <a:srgbClr val="FF0000"/>
                </a:solidFill>
              </a:rPr>
              <a:t>rectangleWidth</a:t>
            </a:r>
            <a:r>
              <a:rPr lang="en-US" dirty="0">
                <a:solidFill>
                  <a:srgbClr val="FF0000"/>
                </a:solidFill>
              </a:rPr>
              <a:t> = “</a:t>
            </a:r>
            <a:r>
              <a:rPr lang="en-US" dirty="0" smtClean="0">
                <a:solidFill>
                  <a:srgbClr val="FF0000"/>
                </a:solidFill>
              </a:rPr>
              <a:t>20.5”</a:t>
            </a:r>
            <a:endParaRPr lang="en-US" dirty="0">
              <a:solidFill>
                <a:srgbClr val="FF0000"/>
              </a:solidFill>
            </a:endParaRPr>
          </a:p>
          <a:p>
            <a:r>
              <a:rPr lang="en-US" dirty="0" err="1">
                <a:solidFill>
                  <a:srgbClr val="FF0000"/>
                </a:solidFill>
              </a:rPr>
              <a:t>var</a:t>
            </a:r>
            <a:r>
              <a:rPr lang="en-US" dirty="0">
                <a:solidFill>
                  <a:srgbClr val="FF0000"/>
                </a:solidFill>
              </a:rPr>
              <a:t> sum = </a:t>
            </a:r>
            <a:r>
              <a:rPr lang="en-US" dirty="0" err="1">
                <a:solidFill>
                  <a:srgbClr val="FF0000"/>
                </a:solidFill>
              </a:rPr>
              <a:t>rectangleHeight</a:t>
            </a:r>
            <a:r>
              <a:rPr lang="en-US" dirty="0">
                <a:solidFill>
                  <a:srgbClr val="FF0000"/>
                </a:solidFill>
              </a:rPr>
              <a:t> + </a:t>
            </a:r>
            <a:r>
              <a:rPr lang="en-US" dirty="0" err="1">
                <a:solidFill>
                  <a:srgbClr val="FF0000"/>
                </a:solidFill>
              </a:rPr>
              <a:t>rectangleWidth</a:t>
            </a:r>
            <a:endParaRPr lang="en-US" dirty="0">
              <a:solidFill>
                <a:srgbClr val="FF0000"/>
              </a:solidFill>
            </a:endParaRPr>
          </a:p>
          <a:p>
            <a:r>
              <a:rPr lang="en-US" dirty="0">
                <a:solidFill>
                  <a:srgbClr val="FF0000"/>
                </a:solidFill>
              </a:rPr>
              <a:t>Print(“The perimeter is “ + 2*sum)</a:t>
            </a:r>
          </a:p>
          <a:p>
            <a:endParaRPr lang="en-US" dirty="0" smtClean="0">
              <a:solidFill>
                <a:srgbClr val="FF0000"/>
              </a:solidFill>
            </a:endParaRPr>
          </a:p>
          <a:p>
            <a:r>
              <a:rPr lang="en-US" dirty="0" smtClean="0"/>
              <a:t>In this case, we can convert the </a:t>
            </a:r>
            <a:r>
              <a:rPr lang="en-US" dirty="0" smtClean="0">
                <a:latin typeface="Consolas" charset="0"/>
                <a:ea typeface="Consolas" charset="0"/>
                <a:cs typeface="Consolas" charset="0"/>
              </a:rPr>
              <a:t>string</a:t>
            </a:r>
            <a:r>
              <a:rPr lang="en-US" dirty="0" smtClean="0"/>
              <a:t> to either a </a:t>
            </a:r>
            <a:r>
              <a:rPr lang="en-US" dirty="0" smtClean="0">
                <a:latin typeface="Consolas" charset="0"/>
                <a:ea typeface="Consolas" charset="0"/>
                <a:cs typeface="Consolas" charset="0"/>
              </a:rPr>
              <a:t>double</a:t>
            </a:r>
            <a:r>
              <a:rPr lang="en-US" dirty="0" smtClean="0"/>
              <a:t> or </a:t>
            </a:r>
            <a:r>
              <a:rPr lang="en-US" dirty="0" smtClean="0">
                <a:latin typeface="Consolas" charset="0"/>
                <a:ea typeface="Consolas" charset="0"/>
                <a:cs typeface="Consolas" charset="0"/>
              </a:rPr>
              <a:t>float</a:t>
            </a:r>
            <a:r>
              <a:rPr lang="en-US" dirty="0" smtClean="0"/>
              <a:t>. Both will give an accurate answer because the values of </a:t>
            </a:r>
            <a:r>
              <a:rPr lang="en-US" dirty="0" err="1" smtClean="0">
                <a:latin typeface="Consolas" charset="0"/>
                <a:ea typeface="Consolas" charset="0"/>
                <a:cs typeface="Consolas" charset="0"/>
              </a:rPr>
              <a:t>rectangleHeight</a:t>
            </a:r>
            <a:r>
              <a:rPr lang="en-US" dirty="0" smtClean="0"/>
              <a:t> and </a:t>
            </a:r>
            <a:r>
              <a:rPr lang="en-US" dirty="0" err="1" smtClean="0">
                <a:latin typeface="Consolas" charset="0"/>
                <a:ea typeface="Consolas" charset="0"/>
                <a:cs typeface="Consolas" charset="0"/>
              </a:rPr>
              <a:t>rectangleWidth</a:t>
            </a:r>
            <a:r>
              <a:rPr lang="en-US" dirty="0" smtClean="0"/>
              <a:t> have only 1 decimal place.</a:t>
            </a:r>
          </a:p>
          <a:p>
            <a:endParaRPr lang="en-US" dirty="0"/>
          </a:p>
          <a:p>
            <a:endParaRPr lang="en-US" dirty="0" smtClean="0"/>
          </a:p>
          <a:p>
            <a:endParaRPr lang="en-US" dirty="0"/>
          </a:p>
          <a:p>
            <a:pPr lvl="1"/>
            <a:endParaRPr lang="en-US" dirty="0" smtClean="0"/>
          </a:p>
        </p:txBody>
      </p:sp>
      <p:pic>
        <p:nvPicPr>
          <p:cNvPr id="9" name="Content Placeholder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12571" y="3367268"/>
            <a:ext cx="6105258" cy="1471918"/>
          </a:xfrm>
          <a:prstGeom prst="rect">
            <a:avLst/>
          </a:prstGeom>
          <a:ln w="12700">
            <a:solidFill>
              <a:schemeClr val="tx1"/>
            </a:solidFill>
          </a:ln>
        </p:spPr>
      </p:pic>
    </p:spTree>
    <p:extLst>
      <p:ext uri="{BB962C8B-B14F-4D97-AF65-F5344CB8AC3E}">
        <p14:creationId xmlns:p14="http://schemas.microsoft.com/office/powerpoint/2010/main" val="1132624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Flow Control: The </a:t>
            </a:r>
            <a:r>
              <a:rPr lang="en-US" b="1" dirty="0" smtClean="0">
                <a:latin typeface="Consolas" charset="0"/>
                <a:ea typeface="Consolas" charset="0"/>
                <a:cs typeface="Consolas" charset="0"/>
              </a:rPr>
              <a:t>if</a:t>
            </a:r>
            <a:r>
              <a:rPr lang="en-US" b="1" dirty="0" smtClean="0"/>
              <a:t> 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09736" y="2414089"/>
            <a:ext cx="3729037" cy="685800"/>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dirty="0" smtClean="0"/>
              <a:t>iOS App #1: Hello World</a:t>
            </a:r>
            <a:endParaRPr lang="en-US" dirty="0"/>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smtClean="0"/>
              <a:t>When learning to code, traditionally the first </a:t>
            </a:r>
            <a:r>
              <a:rPr lang="en-US" dirty="0" err="1" smtClean="0"/>
              <a:t>programme</a:t>
            </a:r>
            <a:r>
              <a:rPr lang="en-US" dirty="0" smtClean="0"/>
              <a:t> we learn to write is called Hello World.</a:t>
            </a:r>
          </a:p>
          <a:p>
            <a:endParaRPr lang="en-US" dirty="0"/>
          </a:p>
          <a:p>
            <a:r>
              <a:rPr lang="en-US" dirty="0" smtClean="0"/>
              <a:t>This </a:t>
            </a:r>
            <a:r>
              <a:rPr lang="en-US" dirty="0" err="1" smtClean="0"/>
              <a:t>programme</a:t>
            </a:r>
            <a:r>
              <a:rPr lang="en-US" dirty="0" smtClean="0"/>
              <a:t> usually shows the text “Hello world”.</a:t>
            </a:r>
          </a:p>
          <a:p>
            <a:endParaRPr lang="en-US" dirty="0"/>
          </a:p>
          <a:p>
            <a:r>
              <a:rPr lang="en-US" dirty="0" smtClean="0"/>
              <a:t>It’s a very basic </a:t>
            </a:r>
            <a:r>
              <a:rPr lang="en-US" dirty="0" err="1" smtClean="0"/>
              <a:t>programme</a:t>
            </a:r>
            <a:r>
              <a:rPr lang="en-US" dirty="0" smtClean="0"/>
              <a:t>, but it’s something for us to get started on our coding journey.</a:t>
            </a:r>
          </a:p>
          <a:p>
            <a:endParaRPr lang="en-US" dirty="0"/>
          </a:p>
          <a:p>
            <a:r>
              <a:rPr lang="en-US" dirty="0" smtClean="0"/>
              <a:t>Our Hello World app will also be able to show a greeting.</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l="1" r="-1337" b="35549"/>
          <a:stretch/>
        </p:blipFill>
        <p:spPr>
          <a:xfrm>
            <a:off x="7065861" y="1449107"/>
            <a:ext cx="4448545" cy="5032375"/>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#1: Hello World</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Let’s create our first iOS app!</a:t>
            </a:r>
          </a:p>
          <a:p>
            <a:pPr lvl="1"/>
            <a:endParaRPr lang="en-US" dirty="0" smtClean="0"/>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endParaRPr lang="en-US" dirty="0" smtClean="0"/>
          </a:p>
          <a:p>
            <a:pPr lvl="1"/>
            <a:r>
              <a:rPr lang="en-US" dirty="0" smtClean="0"/>
              <a:t>Click the “Create a new </a:t>
            </a:r>
            <a:r>
              <a:rPr lang="en-US" dirty="0" err="1" smtClean="0"/>
              <a:t>Xcode</a:t>
            </a:r>
            <a:r>
              <a:rPr lang="en-US" dirty="0" smtClean="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Select the “Single View App” template.</a:t>
            </a:r>
          </a:p>
          <a:p>
            <a:pPr lvl="2"/>
            <a:r>
              <a:rPr lang="en-US" dirty="0" smtClean="0"/>
              <a:t>A template is a blank project that has some basic Swift code already in it.</a:t>
            </a:r>
          </a:p>
          <a:p>
            <a:pPr lvl="2"/>
            <a:endParaRPr lang="en-US" dirty="0"/>
          </a:p>
          <a:p>
            <a:pPr lvl="1"/>
            <a:r>
              <a:rPr lang="en-US" dirty="0" smtClean="0">
                <a:solidFill>
                  <a:srgbClr val="FF0000"/>
                </a:solidFill>
              </a:rPr>
              <a:t>A Single View App is the most basic app. It has only 1 page (called a “</a:t>
            </a:r>
            <a:r>
              <a:rPr lang="en-US" smtClean="0">
                <a:solidFill>
                  <a:srgbClr val="FF0000"/>
                </a:solidFill>
              </a:rPr>
              <a:t>view”).</a:t>
            </a:r>
            <a:endParaRPr lang="en-US" dirty="0" smtClean="0">
              <a:solidFill>
                <a:srgbClr val="FF0000"/>
              </a:solidFill>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338726" y="1385888"/>
            <a:ext cx="5558197" cy="3990776"/>
          </a:xfrm>
          <a:prstGeom prst="rect">
            <a:avLst/>
          </a:prstGeom>
          <a:ln w="12700">
            <a:solidFill>
              <a:schemeClr val="tx1"/>
            </a:solidFill>
          </a:ln>
        </p:spPr>
      </p:pic>
      <p:sp>
        <p:nvSpPr>
          <p:cNvPr id="6" name="Rectangle 5"/>
          <p:cNvSpPr/>
          <p:nvPr/>
        </p:nvSpPr>
        <p:spPr>
          <a:xfrm>
            <a:off x="6479932" y="2066192"/>
            <a:ext cx="1046284" cy="800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US" b="1" dirty="0"/>
          </a:p>
        </p:txBody>
      </p:sp>
      <p:sp>
        <p:nvSpPr>
          <p:cNvPr id="3" name="Content Placeholder 2"/>
          <p:cNvSpPr>
            <a:spLocks noGrp="1"/>
          </p:cNvSpPr>
          <p:nvPr>
            <p:ph idx="1"/>
          </p:nvPr>
        </p:nvSpPr>
        <p:spPr/>
        <p:txBody>
          <a:bodyPr/>
          <a:lstStyle/>
          <a:p>
            <a:r>
              <a:rPr lang="en-US" dirty="0" smtClean="0"/>
              <a:t>You’ll need the following:</a:t>
            </a:r>
          </a:p>
          <a:p>
            <a:pPr lvl="1"/>
            <a:r>
              <a:rPr lang="en-US" dirty="0"/>
              <a:t>A</a:t>
            </a:r>
            <a:r>
              <a:rPr lang="en-US" dirty="0" smtClean="0"/>
              <a:t>n Apple-branded computer (e.g. MacBook Air or MacBook Pro)</a:t>
            </a:r>
          </a:p>
          <a:p>
            <a:pPr lvl="1"/>
            <a:r>
              <a:rPr lang="en-US" dirty="0" smtClean="0"/>
              <a:t>The computer needs to be running </a:t>
            </a:r>
            <a:r>
              <a:rPr lang="en-US" dirty="0" err="1" smtClean="0"/>
              <a:t>MacOS</a:t>
            </a:r>
            <a:r>
              <a:rPr lang="en-US" dirty="0" smtClean="0"/>
              <a:t> </a:t>
            </a:r>
            <a:r>
              <a:rPr lang="en-US" dirty="0"/>
              <a:t>Sierra (10.12.6) or </a:t>
            </a:r>
            <a:r>
              <a:rPr lang="en-US" dirty="0" smtClean="0"/>
              <a:t>higher</a:t>
            </a:r>
          </a:p>
          <a:p>
            <a:pPr lvl="1"/>
            <a:endParaRPr lang="en-US" dirty="0">
              <a:solidFill>
                <a:srgbClr val="FFFF00"/>
              </a:solidFill>
            </a:endParaRPr>
          </a:p>
          <a:p>
            <a:r>
              <a:rPr lang="en-US" dirty="0" smtClean="0"/>
              <a:t>The following is optional (for testing your app on a real device):</a:t>
            </a:r>
          </a:p>
          <a:p>
            <a:pPr lvl="1"/>
            <a:r>
              <a:rPr lang="en-US" dirty="0" smtClean="0"/>
              <a:t>Either an iPad</a:t>
            </a:r>
            <a:r>
              <a:rPr lang="en-US" dirty="0"/>
              <a:t>, iPhone, or iPod Touch running iOS 10 or </a:t>
            </a:r>
            <a:r>
              <a:rPr lang="en-US" dirty="0" smtClean="0"/>
              <a:t>higher</a:t>
            </a:r>
            <a:endParaRPr lang="en-US" dirty="0"/>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15763" y="1182874"/>
            <a:ext cx="5576207" cy="3999941"/>
          </a:xfrm>
          <a:prstGeom prst="rect">
            <a:avLst/>
          </a:prstGeom>
          <a:ln w="12700">
            <a:solidFill>
              <a:schemeClr val="tx1"/>
            </a:solidFill>
          </a:ln>
        </p:spPr>
      </p:pic>
      <p:sp>
        <p:nvSpPr>
          <p:cNvPr id="6" name="Rectangle 5"/>
          <p:cNvSpPr/>
          <p:nvPr/>
        </p:nvSpPr>
        <p:spPr>
          <a:xfrm>
            <a:off x="6816816" y="2037347"/>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Uncheck the “Create </a:t>
            </a:r>
            <a:r>
              <a:rPr lang="en-US" dirty="0" err="1" smtClean="0">
                <a:solidFill>
                  <a:srgbClr val="FF0000"/>
                </a:solidFill>
              </a:rPr>
              <a:t>Git</a:t>
            </a:r>
            <a:r>
              <a:rPr lang="en-US" dirty="0" smtClean="0">
                <a:solidFill>
                  <a:srgbClr val="FF0000"/>
                </a:solidFill>
              </a:rPr>
              <a:t> repository  on my Mac”</a:t>
            </a:r>
          </a:p>
          <a:p>
            <a:pPr lvl="1"/>
            <a:endParaRPr lang="en-US" dirty="0">
              <a:solidFill>
                <a:srgbClr val="FF0000"/>
              </a:solidFill>
            </a:endParaRPr>
          </a:p>
          <a:p>
            <a:pPr lvl="1"/>
            <a:r>
              <a:rPr lang="en-US" dirty="0" smtClean="0">
                <a:solidFill>
                  <a:srgbClr val="FF0000"/>
                </a:solidFill>
              </a:rPr>
              <a:t>We will get back to this option in a little while.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517899" y="1981521"/>
            <a:ext cx="8287473" cy="1192192"/>
          </a:xfrm>
          <a:prstGeom prst="rect">
            <a:avLst/>
          </a:prstGeom>
          <a:ln w="12700">
            <a:solidFill>
              <a:schemeClr val="tx1"/>
            </a:solidFill>
          </a:ln>
        </p:spPr>
      </p:pic>
      <p:sp>
        <p:nvSpPr>
          <p:cNvPr id="6" name="Rectangle 5"/>
          <p:cNvSpPr/>
          <p:nvPr/>
        </p:nvSpPr>
        <p:spPr>
          <a:xfrm>
            <a:off x="6784732" y="2775283"/>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to the </a:t>
            </a:r>
            <a:r>
              <a:rPr lang="en-US" b="1" dirty="0" err="1" smtClean="0"/>
              <a:t>Xcode</a:t>
            </a:r>
            <a:r>
              <a:rPr lang="en-US" b="1" dirty="0" smtClean="0"/>
              <a:t> Interface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Before we go any further, let’s take a quick look at the </a:t>
            </a:r>
            <a:r>
              <a:rPr lang="en-US" dirty="0" err="1" smtClean="0">
                <a:solidFill>
                  <a:srgbClr val="FF0000"/>
                </a:solidFill>
              </a:rPr>
              <a:t>Xcode</a:t>
            </a:r>
            <a:r>
              <a:rPr lang="en-US" dirty="0" smtClean="0">
                <a:solidFill>
                  <a:srgbClr val="FF0000"/>
                </a:solidFill>
              </a:rPr>
              <a:t> interface.</a:t>
            </a:r>
            <a:endParaRPr lang="en-US" dirty="0">
              <a:solidFill>
                <a:srgbClr val="FF0000"/>
              </a:solidFill>
            </a:endParaRPr>
          </a:p>
        </p:txBody>
      </p:sp>
    </p:spTree>
    <p:extLst>
      <p:ext uri="{BB962C8B-B14F-4D97-AF65-F5344CB8AC3E}">
        <p14:creationId xmlns:p14="http://schemas.microsoft.com/office/powerpoint/2010/main" val="1893021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Run the app</a:t>
            </a: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r>
              <a:rPr lang="en-US" dirty="0" smtClean="0">
                <a:solidFill>
                  <a:srgbClr val="FF0000"/>
                </a:solidFill>
              </a:rPr>
              <a:t>You’ll see a blank screen.</a:t>
            </a:r>
          </a:p>
          <a:p>
            <a:pPr lvl="1"/>
            <a:endParaRPr lang="en-US" dirty="0">
              <a:solidFill>
                <a:srgbClr val="FF0000"/>
              </a:solidFill>
            </a:endParaRPr>
          </a:p>
          <a:p>
            <a:pPr lvl="1"/>
            <a:r>
              <a:rPr lang="en-US" dirty="0" smtClean="0">
                <a:solidFill>
                  <a:srgbClr val="FF0000"/>
                </a:solidFill>
              </a:rPr>
              <a:t>Now let’s add some text on the screen.</a:t>
            </a:r>
            <a:endParaRPr lang="en-US" dirty="0"/>
          </a:p>
        </p:txBody>
      </p:sp>
      <p:sp>
        <p:nvSpPr>
          <p:cNvPr id="6" name="Rectangle 5"/>
          <p:cNvSpPr/>
          <p:nvPr/>
        </p:nvSpPr>
        <p:spPr>
          <a:xfrm>
            <a:off x="2082728" y="2075492"/>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7067" y="2225159"/>
            <a:ext cx="2877606" cy="248764"/>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7810221" y="983850"/>
            <a:ext cx="2848524" cy="5045957"/>
          </a:xfrm>
          <a:prstGeom prst="rect">
            <a:avLst/>
          </a:prstGeom>
          <a:ln w="12700">
            <a:solidFill>
              <a:schemeClr val="tx1"/>
            </a:solidFill>
          </a:ln>
        </p:spPr>
      </p:pic>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1679982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smtClean="0">
                <a:solidFill>
                  <a:srgbClr val="FF0000"/>
                </a:solidFill>
              </a:rPr>
              <a:t>Open the storyboard by double-clicking the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 file in the project navigator (on the left side of the screen).</a:t>
            </a:r>
          </a:p>
          <a:p>
            <a:pPr lvl="1"/>
            <a:endParaRPr lang="en-US" sz="1200" dirty="0">
              <a:solidFill>
                <a:srgbClr val="FF0000"/>
              </a:solidFill>
            </a:endParaRPr>
          </a:p>
          <a:p>
            <a:pPr lvl="1"/>
            <a:r>
              <a:rPr lang="en-US" dirty="0" smtClean="0">
                <a:solidFill>
                  <a:srgbClr val="FF0000"/>
                </a:solidFill>
              </a:rPr>
              <a:t> A storyboard is a visual representation of the app’s user interface.</a:t>
            </a:r>
          </a:p>
          <a:p>
            <a:pPr lvl="1"/>
            <a:endParaRPr lang="en-US" sz="1200" dirty="0">
              <a:solidFill>
                <a:srgbClr val="FF0000"/>
              </a:solidFill>
            </a:endParaRPr>
          </a:p>
          <a:p>
            <a:pPr lvl="1"/>
            <a:r>
              <a:rPr lang="en-US" dirty="0" err="1" smtClean="0"/>
              <a:t>Xcode</a:t>
            </a:r>
            <a:r>
              <a:rPr lang="en-US" dirty="0" smtClean="0"/>
              <a:t> opens storyboards in Interface Builder. This is its default visual interface editor.</a:t>
            </a:r>
          </a:p>
          <a:p>
            <a:pPr lvl="1"/>
            <a:endParaRPr lang="en-US" sz="1200" dirty="0"/>
          </a:p>
          <a:p>
            <a:pPr lvl="1"/>
            <a:r>
              <a:rPr lang="en-US" dirty="0" smtClean="0"/>
              <a:t>The background of the storyboard is called the canvas. Let’s drag a </a:t>
            </a:r>
            <a:r>
              <a:rPr lang="en-US" dirty="0" smtClean="0">
                <a:latin typeface="Consolas" charset="0"/>
                <a:ea typeface="Consolas" charset="0"/>
                <a:cs typeface="Consolas" charset="0"/>
              </a:rPr>
              <a:t>Label</a:t>
            </a:r>
            <a:r>
              <a:rPr lang="en-US" dirty="0" smtClean="0"/>
              <a:t> on to it to create some text.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6" name="Rectangle 5"/>
          <p:cNvSpPr/>
          <p:nvPr/>
        </p:nvSpPr>
        <p:spPr>
          <a:xfrm>
            <a:off x="7410450" y="2039969"/>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2218"/>
            <a:ext cx="10515600" cy="1325563"/>
          </a:xfrm>
        </p:spPr>
        <p:txBody>
          <a:bodyPr/>
          <a:lstStyle/>
          <a:p>
            <a:r>
              <a:rPr lang="en-US" b="1" dirty="0" smtClean="0"/>
              <a:t>Creating the User Interface (UI)</a:t>
            </a:r>
            <a:endParaRPr lang="en-US" b="1" dirty="0"/>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smtClean="0"/>
              <a:t>Click on the 3</a:t>
            </a:r>
            <a:r>
              <a:rPr lang="en-US" baseline="30000" dirty="0" smtClean="0"/>
              <a:t>rd</a:t>
            </a:r>
            <a:r>
              <a:rPr lang="en-US" dirty="0" smtClean="0"/>
              <a:t> button on the bottom of the utility area (the bottom right of Interface Builder).</a:t>
            </a:r>
          </a:p>
          <a:p>
            <a:pPr lvl="1"/>
            <a:endParaRPr lang="en-US" dirty="0"/>
          </a:p>
          <a:p>
            <a:pPr lvl="1"/>
            <a:r>
              <a:rPr lang="en-US" dirty="0" smtClean="0"/>
              <a:t>This shows the Object library. Scroll down and find the </a:t>
            </a:r>
            <a:r>
              <a:rPr lang="en-US" dirty="0" smtClean="0">
                <a:latin typeface="Consolas" charset="0"/>
                <a:ea typeface="Consolas" charset="0"/>
                <a:cs typeface="Consolas" charset="0"/>
              </a:rPr>
              <a:t>Label</a:t>
            </a:r>
            <a:r>
              <a:rPr lang="en-US" dirty="0" smtClean="0"/>
              <a:t> object.</a:t>
            </a:r>
          </a:p>
          <a:p>
            <a:pPr lvl="1"/>
            <a:endParaRPr lang="en-US" dirty="0"/>
          </a:p>
          <a:p>
            <a:pPr lvl="1"/>
            <a:r>
              <a:rPr lang="en-US" dirty="0" smtClean="0"/>
              <a:t>You can also type </a:t>
            </a:r>
            <a:r>
              <a:rPr lang="en-US" dirty="0" smtClean="0">
                <a:latin typeface="Consolas" charset="0"/>
                <a:ea typeface="Consolas" charset="0"/>
                <a:cs typeface="Consolas" charset="0"/>
              </a:rPr>
              <a:t>Label</a:t>
            </a:r>
            <a:r>
              <a:rPr lang="en-US" dirty="0" smtClean="0"/>
              <a:t> into the filter field at the bottom to find the object quickly.</a:t>
            </a:r>
          </a:p>
          <a:p>
            <a:pPr lvl="1"/>
            <a:endParaRPr lang="en-US" dirty="0"/>
          </a:p>
          <a:p>
            <a:pPr lvl="1"/>
            <a:r>
              <a:rPr lang="en-US" dirty="0" smtClean="0"/>
              <a:t>You can also see the Object library by choosing View &gt; Utilities &gt; Show Object Library.</a:t>
            </a:r>
          </a:p>
          <a:p>
            <a:pPr lvl="1"/>
            <a:endParaRPr lang="en-US" dirty="0" smtClean="0"/>
          </a:p>
          <a:p>
            <a:pPr lvl="1"/>
            <a:endParaRPr lang="en-US" dirty="0"/>
          </a:p>
          <a:p>
            <a:pPr lvl="1"/>
            <a:endParaRPr lang="en-US" dirty="0" smtClean="0"/>
          </a:p>
          <a:p>
            <a:pPr lvl="1"/>
            <a:endParaRPr lang="en-US" dirty="0"/>
          </a:p>
        </p:txBody>
      </p:sp>
      <p:sp>
        <p:nvSpPr>
          <p:cNvPr id="6" name="Rectangle 5"/>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7412440" y="3602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64840" y="5126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smtClean="0"/>
              <a:t>Drag and drop the </a:t>
            </a:r>
            <a:r>
              <a:rPr lang="en-US" dirty="0" smtClean="0">
                <a:latin typeface="Consolas" charset="0"/>
                <a:ea typeface="Consolas" charset="0"/>
                <a:cs typeface="Consolas" charset="0"/>
              </a:rPr>
              <a:t>Label</a:t>
            </a:r>
            <a:r>
              <a:rPr lang="en-US" dirty="0" smtClean="0"/>
              <a:t> object onto the canvas.</a:t>
            </a:r>
          </a:p>
          <a:p>
            <a:endParaRPr lang="en-US" dirty="0"/>
          </a:p>
          <a:p>
            <a:r>
              <a:rPr lang="en-US" dirty="0" smtClean="0"/>
              <a:t>Position the </a:t>
            </a:r>
            <a:r>
              <a:rPr lang="en-US" dirty="0" smtClean="0">
                <a:latin typeface="Consolas" charset="0"/>
                <a:ea typeface="Consolas" charset="0"/>
                <a:cs typeface="Consolas" charset="0"/>
              </a:rPr>
              <a:t>Label</a:t>
            </a:r>
            <a:r>
              <a:rPr lang="en-US" dirty="0" smtClean="0"/>
              <a:t> at the top of the canvas, and so that it’s in the horizontal </a:t>
            </a:r>
            <a:r>
              <a:rPr lang="en-US" dirty="0" err="1" smtClean="0"/>
              <a:t>centre</a:t>
            </a:r>
            <a:r>
              <a:rPr lang="en-US" dirty="0" smtClean="0"/>
              <a:t> (a blue guideline appears once you’ve dragged it to the </a:t>
            </a:r>
            <a:r>
              <a:rPr lang="en-US" dirty="0" err="1" smtClean="0"/>
              <a:t>centre</a:t>
            </a:r>
            <a:r>
              <a:rPr lang="en-US" dirty="0" smtClean="0"/>
              <a:t>).</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smtClean="0"/>
              <a:t>Double-click on the </a:t>
            </a:r>
            <a:r>
              <a:rPr lang="en-US" dirty="0" smtClean="0">
                <a:latin typeface="Consolas" charset="0"/>
                <a:ea typeface="Consolas" charset="0"/>
                <a:cs typeface="Consolas" charset="0"/>
              </a:rPr>
              <a:t>Label</a:t>
            </a:r>
            <a:r>
              <a:rPr lang="en-US" dirty="0" smtClean="0"/>
              <a:t> to change its text. </a:t>
            </a:r>
          </a:p>
          <a:p>
            <a:endParaRPr lang="en-US" dirty="0"/>
          </a:p>
          <a:p>
            <a:r>
              <a:rPr lang="en-US" dirty="0" smtClean="0"/>
              <a:t>Change the text to “Hello word”.</a:t>
            </a:r>
          </a:p>
          <a:p>
            <a:endParaRPr lang="en-US" dirty="0"/>
          </a:p>
          <a:p>
            <a:r>
              <a:rPr lang="en-US" dirty="0" smtClean="0"/>
              <a:t>Close the Interface Builder window and run the app again.</a:t>
            </a:r>
          </a:p>
          <a:p>
            <a:endParaRPr lang="en-US" dirty="0"/>
          </a:p>
          <a:p>
            <a:r>
              <a:rPr lang="en-US" dirty="0" smtClean="0"/>
              <a:t>You should see the words “Hello world” on the screen.</a:t>
            </a:r>
          </a:p>
          <a:p>
            <a:endParaRPr lang="en-US" dirty="0"/>
          </a:p>
          <a:p>
            <a:r>
              <a:rPr lang="en-US" dirty="0" smtClean="0"/>
              <a:t>Congratulations! You’ve created a Hello World iOS app!</a:t>
            </a:r>
          </a:p>
          <a:p>
            <a:endParaRPr lang="en-US" dirty="0"/>
          </a:p>
          <a:p>
            <a:r>
              <a:rPr lang="en-US" dirty="0" smtClean="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smtClean="0"/>
              <a:t>Let’s create our first interactive app.</a:t>
            </a:r>
          </a:p>
          <a:p>
            <a:pPr lvl="1"/>
            <a:endParaRPr lang="en-US" dirty="0"/>
          </a:p>
          <a:p>
            <a:pPr lvl="1"/>
            <a:r>
              <a:rPr lang="en-US" dirty="0" smtClean="0"/>
              <a:t>Our app will let us type in our name, and it will show the text “Hello [name], how are you?”, and have a button to clear the name.</a:t>
            </a:r>
          </a:p>
          <a:p>
            <a:pPr lvl="1"/>
            <a:endParaRPr lang="en-US" dirty="0"/>
          </a:p>
          <a:p>
            <a:pPr lvl="1"/>
            <a:r>
              <a:rPr lang="en-US" dirty="0" smtClean="0"/>
              <a:t>We’ll need to drag another 2 </a:t>
            </a:r>
            <a:r>
              <a:rPr lang="en-US" dirty="0" smtClean="0">
                <a:latin typeface="Consolas" charset="0"/>
                <a:ea typeface="Consolas" charset="0"/>
                <a:cs typeface="Consolas" charset="0"/>
              </a:rPr>
              <a:t>Label</a:t>
            </a:r>
            <a:r>
              <a:rPr lang="en-US" dirty="0" smtClean="0"/>
              <a:t> objects onto the canvas, so go ahead and do that.</a:t>
            </a:r>
          </a:p>
          <a:p>
            <a:pPr lvl="1"/>
            <a:endParaRPr lang="en-US" dirty="0"/>
          </a:p>
          <a:p>
            <a:pPr lvl="1"/>
            <a:r>
              <a:rPr lang="en-US" dirty="0" smtClean="0"/>
              <a:t>We’ll position the </a:t>
            </a:r>
            <a:r>
              <a:rPr lang="en-US" dirty="0" smtClean="0">
                <a:ea typeface="Consolas" charset="0"/>
                <a:cs typeface="Consolas" charset="0"/>
              </a:rPr>
              <a:t>Label objects soon.</a:t>
            </a:r>
            <a:r>
              <a:rPr lang="en-US" dirty="0"/>
              <a:t> </a:t>
            </a:r>
            <a:r>
              <a:rPr lang="en-US" dirty="0" smtClean="0"/>
              <a:t>For now, place it anywhere on the canvas.</a:t>
            </a:r>
          </a:p>
          <a:p>
            <a:pPr lvl="1"/>
            <a:endParaRPr lang="en-US" dirty="0"/>
          </a:p>
          <a:p>
            <a:pPr lvl="1"/>
            <a:r>
              <a:rPr lang="en-US" dirty="0"/>
              <a:t>You can also type </a:t>
            </a:r>
            <a:r>
              <a:rPr lang="en-US" dirty="0" smtClean="0">
                <a:latin typeface="Consolas" charset="0"/>
                <a:ea typeface="Consolas" charset="0"/>
                <a:cs typeface="Consolas" charset="0"/>
              </a:rPr>
              <a:t>Label</a:t>
            </a:r>
            <a:r>
              <a:rPr lang="en-US" dirty="0" smtClean="0">
                <a:ea typeface="Consolas" charset="0"/>
                <a:cs typeface="Consolas" charset="0"/>
              </a:rPr>
              <a:t> </a:t>
            </a:r>
            <a:r>
              <a:rPr lang="en-US" dirty="0" smtClean="0"/>
              <a:t>into </a:t>
            </a:r>
            <a:r>
              <a:rPr lang="en-US" dirty="0"/>
              <a:t>the filter field at the bottom to find the object quickly.</a:t>
            </a:r>
          </a:p>
          <a:p>
            <a:pPr lvl="1"/>
            <a:endParaRPr lang="en-US" dirty="0" smtClean="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smtClean="0">
                <a:solidFill>
                  <a:srgbClr val="FF0000"/>
                </a:solidFill>
              </a:rPr>
              <a:t>Drag 2 </a:t>
            </a:r>
            <a:r>
              <a:rPr lang="en-US" sz="2800" b="1" dirty="0" smtClean="0">
                <a:solidFill>
                  <a:srgbClr val="FF0000"/>
                </a:solidFill>
                <a:latin typeface="Consolas" charset="0"/>
                <a:ea typeface="Consolas" charset="0"/>
                <a:cs typeface="Consolas" charset="0"/>
              </a:rPr>
              <a:t>Labels</a:t>
            </a:r>
            <a:endParaRPr lang="en-US" sz="28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An Introduction to Swift and Creating the Hello World App</a:t>
            </a:r>
            <a:endParaRPr lang="en-US" b="1" dirty="0"/>
          </a:p>
        </p:txBody>
      </p:sp>
      <p:sp>
        <p:nvSpPr>
          <p:cNvPr id="3" name="Content Placeholder 2"/>
          <p:cNvSpPr>
            <a:spLocks noGrp="1"/>
          </p:cNvSpPr>
          <p:nvPr>
            <p:ph idx="1"/>
          </p:nvPr>
        </p:nvSpPr>
        <p:spPr/>
        <p:txBody>
          <a:bodyPr/>
          <a:lstStyle/>
          <a:p>
            <a:r>
              <a:rPr lang="en-US" dirty="0" smtClean="0"/>
              <a:t>Swift is a computer programming language. It can be used to create mobile apps for iOS (Apple) devices.</a:t>
            </a:r>
          </a:p>
          <a:p>
            <a:r>
              <a:rPr lang="en-US" dirty="0" smtClean="0">
                <a:solidFill>
                  <a:srgbClr val="FF0000"/>
                </a:solidFill>
              </a:rPr>
              <a:t>Anything else to say about Swift?</a:t>
            </a:r>
          </a:p>
          <a:p>
            <a:endParaRPr lang="en-US" dirty="0"/>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a:t>
            </a:r>
            <a:r>
              <a:rPr lang="en-US" dirty="0" smtClean="0"/>
              <a:t>lso drag a </a:t>
            </a:r>
            <a:r>
              <a:rPr lang="en-US" dirty="0" smtClean="0">
                <a:latin typeface="Consolas" charset="0"/>
                <a:ea typeface="Consolas" charset="0"/>
                <a:cs typeface="Consolas" charset="0"/>
              </a:rPr>
              <a:t>Button</a:t>
            </a:r>
            <a:r>
              <a:rPr lang="en-US" dirty="0" smtClean="0"/>
              <a:t> object onto the canvas.</a:t>
            </a:r>
          </a:p>
          <a:p>
            <a:endParaRPr lang="en-US" dirty="0"/>
          </a:p>
          <a:p>
            <a:r>
              <a:rPr lang="en-US" dirty="0" smtClean="0"/>
              <a:t>Then double-click on the </a:t>
            </a:r>
            <a:r>
              <a:rPr lang="en-US" dirty="0" smtClean="0">
                <a:latin typeface="Consolas" charset="0"/>
                <a:ea typeface="Consolas" charset="0"/>
                <a:cs typeface="Consolas" charset="0"/>
              </a:rPr>
              <a:t>Button</a:t>
            </a:r>
            <a:r>
              <a:rPr lang="en-US" dirty="0" smtClean="0"/>
              <a:t> and change it’s text to “Reset name”.</a:t>
            </a:r>
          </a:p>
          <a:p>
            <a:endParaRPr lang="en-US" dirty="0"/>
          </a:p>
          <a:p>
            <a:r>
              <a:rPr lang="en-US" dirty="0" smtClean="0"/>
              <a:t>We’ll position this </a:t>
            </a:r>
            <a:r>
              <a:rPr lang="en-US" dirty="0" smtClean="0">
                <a:latin typeface="Consolas" charset="0"/>
                <a:ea typeface="Consolas" charset="0"/>
                <a:cs typeface="Consolas" charset="0"/>
              </a:rPr>
              <a:t>Button</a:t>
            </a:r>
            <a:r>
              <a:rPr lang="en-US" dirty="0" smtClean="0"/>
              <a:t> object soon. For now, place it anywhere on the canvas.</a:t>
            </a:r>
          </a:p>
          <a:p>
            <a:endParaRPr lang="en-US" dirty="0"/>
          </a:p>
          <a:p>
            <a:r>
              <a:rPr lang="en-US" dirty="0" smtClean="0"/>
              <a:t>You can also type </a:t>
            </a:r>
            <a:r>
              <a:rPr lang="en-US" dirty="0" smtClean="0">
                <a:latin typeface="Consolas" charset="0"/>
                <a:ea typeface="Consolas" charset="0"/>
                <a:cs typeface="Consolas" charset="0"/>
              </a:rPr>
              <a:t>Button</a:t>
            </a:r>
            <a:r>
              <a:rPr lang="en-US" dirty="0" smtClean="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smtClean="0"/>
              <a:t>Let’s also align the </a:t>
            </a:r>
            <a:r>
              <a:rPr lang="en-US" dirty="0" smtClean="0">
                <a:latin typeface="Consolas" charset="0"/>
                <a:ea typeface="Consolas" charset="0"/>
                <a:cs typeface="Consolas" charset="0"/>
              </a:rPr>
              <a:t>Button</a:t>
            </a:r>
            <a:r>
              <a:rPr lang="en-US" dirty="0" smtClean="0"/>
              <a:t> text to the left. </a:t>
            </a:r>
          </a:p>
          <a:p>
            <a:endParaRPr lang="en-US" dirty="0"/>
          </a:p>
          <a:p>
            <a:r>
              <a:rPr lang="en-US" dirty="0" smtClean="0"/>
              <a:t>Click on the Button on the canvas, so that it’s selected.</a:t>
            </a:r>
          </a:p>
          <a:p>
            <a:endParaRPr lang="en-US" dirty="0"/>
          </a:p>
          <a:p>
            <a:r>
              <a:rPr lang="en-US" dirty="0" smtClean="0"/>
              <a:t>Click on the “Show the Attributes inspector” tab at the top of the Utility area.</a:t>
            </a:r>
          </a:p>
          <a:p>
            <a:endParaRPr lang="en-US" dirty="0"/>
          </a:p>
          <a:p>
            <a:r>
              <a:rPr lang="en-US" dirty="0" smtClean="0"/>
              <a:t>Scroll down to the Control section and click the leftmost button in the Horizontal section.</a:t>
            </a:r>
          </a:p>
          <a:p>
            <a:endParaRPr lang="en-US" dirty="0"/>
          </a:p>
          <a:p>
            <a:r>
              <a:rPr lang="en-US" dirty="0" smtClean="0"/>
              <a:t>This aligns the </a:t>
            </a:r>
            <a:r>
              <a:rPr lang="en-US" dirty="0" smtClean="0">
                <a:latin typeface="Consolas" charset="0"/>
                <a:ea typeface="Consolas" charset="0"/>
                <a:cs typeface="Consolas" charset="0"/>
              </a:rPr>
              <a:t>button</a:t>
            </a:r>
            <a:r>
              <a:rPr lang="en-US" dirty="0" smtClean="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smtClean="0"/>
              <a:t>We’ll also need a </a:t>
            </a:r>
            <a:r>
              <a:rPr lang="en-US" dirty="0" smtClean="0">
                <a:latin typeface="Consolas" charset="0"/>
                <a:ea typeface="Consolas" charset="0"/>
                <a:cs typeface="Consolas" charset="0"/>
              </a:rPr>
              <a:t>Text Field</a:t>
            </a:r>
            <a:r>
              <a:rPr lang="en-US" dirty="0" smtClean="0"/>
              <a:t> for the user input (to type in his/her name),  so drag that object onto the canvas.</a:t>
            </a:r>
            <a:endParaRPr lang="en-US" dirty="0"/>
          </a:p>
          <a:p>
            <a:pPr lvl="1"/>
            <a:endParaRPr lang="en-US" dirty="0"/>
          </a:p>
          <a:p>
            <a:pPr lvl="1"/>
            <a:r>
              <a:rPr lang="en-US" dirty="0" smtClean="0"/>
              <a:t>In the next slide, we’ll position these 4 UI (user interface) elements. For now, place them anywhere on the canvas.</a:t>
            </a:r>
          </a:p>
          <a:p>
            <a:pPr lvl="1"/>
            <a:endParaRPr lang="en-US" dirty="0"/>
          </a:p>
          <a:p>
            <a:pPr lvl="1"/>
            <a:r>
              <a:rPr lang="en-US" dirty="0"/>
              <a:t>You can also type </a:t>
            </a:r>
            <a:r>
              <a:rPr lang="en-US" dirty="0" smtClean="0">
                <a:latin typeface="Consolas" charset="0"/>
                <a:ea typeface="Consolas" charset="0"/>
                <a:cs typeface="Consolas" charset="0"/>
              </a:rPr>
              <a:t>Text Field</a:t>
            </a:r>
            <a:r>
              <a:rPr lang="en-US" dirty="0" smtClean="0"/>
              <a:t> </a:t>
            </a:r>
            <a:r>
              <a:rPr lang="en-US" dirty="0"/>
              <a:t>into the filter field at the bottom to find the object quickly.</a:t>
            </a:r>
          </a:p>
          <a:p>
            <a:pPr lvl="1"/>
            <a:endParaRPr lang="en-US"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smtClean="0"/>
              <a:t>Position a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Text Field</a:t>
            </a:r>
            <a:r>
              <a:rPr lang="en-US" dirty="0" smtClean="0"/>
              <a:t> objects one below the other, near the top of the screen.</a:t>
            </a:r>
          </a:p>
          <a:p>
            <a:pPr lvl="1"/>
            <a:endParaRPr lang="en-US" dirty="0"/>
          </a:p>
          <a:p>
            <a:pPr lvl="1"/>
            <a:r>
              <a:rPr lang="en-US" dirty="0" smtClean="0"/>
              <a:t>Place the other </a:t>
            </a:r>
            <a:r>
              <a:rPr lang="en-US" dirty="0" smtClean="0">
                <a:latin typeface="Consolas" charset="0"/>
                <a:ea typeface="Consolas" charset="0"/>
                <a:cs typeface="Consolas" charset="0"/>
              </a:rPr>
              <a:t>Label</a:t>
            </a:r>
            <a:r>
              <a:rPr lang="en-US" dirty="0" smtClean="0"/>
              <a:t> object a bit below the </a:t>
            </a:r>
            <a:r>
              <a:rPr lang="en-US" dirty="0" smtClean="0">
                <a:latin typeface="Consolas" charset="0"/>
                <a:ea typeface="Consolas" charset="0"/>
                <a:cs typeface="Consolas" charset="0"/>
              </a:rPr>
              <a:t>Text Field</a:t>
            </a:r>
            <a:r>
              <a:rPr lang="en-US" dirty="0" smtClean="0"/>
              <a:t> object.</a:t>
            </a:r>
          </a:p>
          <a:p>
            <a:pPr lvl="1"/>
            <a:endParaRPr lang="en-US" dirty="0"/>
          </a:p>
          <a:p>
            <a:pPr lvl="1"/>
            <a:r>
              <a:rPr lang="en-US" dirty="0" smtClean="0"/>
              <a:t>Double-click on the top </a:t>
            </a:r>
            <a:r>
              <a:rPr lang="en-US" dirty="0" smtClean="0">
                <a:latin typeface="Consolas" charset="0"/>
                <a:ea typeface="Consolas" charset="0"/>
                <a:cs typeface="Consolas" charset="0"/>
              </a:rPr>
              <a:t>Label</a:t>
            </a:r>
            <a:r>
              <a:rPr lang="en-US" dirty="0" smtClean="0"/>
              <a:t> object and rename it to “Name”. You can make the object bigger by dragging it’s handles.</a:t>
            </a:r>
          </a:p>
          <a:p>
            <a:pPr lvl="1"/>
            <a:endParaRPr lang="en-US" dirty="0"/>
          </a:p>
          <a:p>
            <a:pPr lvl="1"/>
            <a:r>
              <a:rPr lang="en-US" dirty="0" smtClean="0"/>
              <a:t>Double-click on the other </a:t>
            </a:r>
            <a:r>
              <a:rPr lang="en-US" dirty="0" smtClean="0">
                <a:latin typeface="Consolas" charset="0"/>
                <a:ea typeface="Consolas" charset="0"/>
                <a:cs typeface="Consolas" charset="0"/>
              </a:rPr>
              <a:t>Label</a:t>
            </a:r>
            <a:r>
              <a:rPr lang="en-US" dirty="0" smtClean="0"/>
              <a:t> object and rename it to “Hello there!”.</a:t>
            </a:r>
          </a:p>
          <a:p>
            <a:pPr lvl="1"/>
            <a:endParaRPr lang="en-US" dirty="0"/>
          </a:p>
          <a:p>
            <a:pPr lvl="1"/>
            <a:r>
              <a:rPr lang="en-US" dirty="0" smtClean="0"/>
              <a:t>Stretch out the </a:t>
            </a:r>
            <a:r>
              <a:rPr lang="en-US" dirty="0" smtClean="0">
                <a:latin typeface="Consolas" charset="0"/>
                <a:ea typeface="Consolas" charset="0"/>
                <a:cs typeface="Consolas" charset="0"/>
              </a:rPr>
              <a:t>Text Field</a:t>
            </a:r>
            <a:r>
              <a:rPr lang="en-US" dirty="0" smtClean="0"/>
              <a:t> so that it occupies the whole screen width, leaving some margins on the 2 sides.</a:t>
            </a:r>
            <a:endParaRPr lang="en-US" dirty="0"/>
          </a:p>
          <a:p>
            <a:pPr lvl="1"/>
            <a:endParaRPr lang="en-US" dirty="0" smtClean="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smtClean="0">
                <a:solidFill>
                  <a:srgbClr val="FF0000"/>
                </a:solidFill>
              </a:rPr>
              <a:t>Text Field</a:t>
            </a:r>
            <a:endParaRPr lang="en-US" b="1" dirty="0">
              <a:solidFill>
                <a:srgbClr val="FF0000"/>
              </a:solidFill>
            </a:endParaRP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smtClean="0">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smtClean="0"/>
              <a:t>You can also rename the </a:t>
            </a:r>
            <a:r>
              <a:rPr lang="en-US" dirty="0" smtClean="0">
                <a:latin typeface="Consolas" charset="0"/>
                <a:ea typeface="Consolas" charset="0"/>
                <a:cs typeface="Consolas" charset="0"/>
              </a:rPr>
              <a:t>Label</a:t>
            </a:r>
            <a:r>
              <a:rPr lang="en-US" dirty="0" smtClean="0"/>
              <a:t> object by clicking on it and then typing into the top section of the Attributes inspector (click on the “Show the Attributes inspector” tab)</a:t>
            </a:r>
          </a:p>
          <a:p>
            <a:pPr lvl="1"/>
            <a:endParaRPr lang="en-US" dirty="0"/>
          </a:p>
          <a:p>
            <a:pPr lvl="1"/>
            <a:r>
              <a:rPr lang="en-US" dirty="0" smtClean="0"/>
              <a:t>We’ll also add some placeholder text to the </a:t>
            </a:r>
            <a:r>
              <a:rPr lang="en-US" dirty="0" smtClean="0">
                <a:latin typeface="Consolas" charset="0"/>
                <a:ea typeface="Consolas" charset="0"/>
                <a:cs typeface="Consolas" charset="0"/>
              </a:rPr>
              <a:t>Text Field</a:t>
            </a:r>
            <a:r>
              <a:rPr lang="en-US" dirty="0" smtClean="0"/>
              <a:t> object, so that the user gets a hint of what to type into  it.</a:t>
            </a:r>
          </a:p>
          <a:p>
            <a:pPr lvl="1"/>
            <a:endParaRPr lang="en-US" dirty="0"/>
          </a:p>
          <a:p>
            <a:pPr lvl="1"/>
            <a:r>
              <a:rPr lang="en-US" dirty="0" smtClean="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smtClean="0"/>
              <a:t>Now let’s edit the attributes of the keyboard that appears when the user types into the </a:t>
            </a:r>
            <a:r>
              <a:rPr lang="en-US" dirty="0" smtClean="0">
                <a:latin typeface="Consolas" charset="0"/>
                <a:ea typeface="Consolas" charset="0"/>
                <a:cs typeface="Consolas" charset="0"/>
              </a:rPr>
              <a:t>Text Field</a:t>
            </a:r>
            <a:r>
              <a:rPr lang="en-US" dirty="0" smtClean="0"/>
              <a:t> object.</a:t>
            </a:r>
          </a:p>
          <a:p>
            <a:endParaRPr lang="en-US" dirty="0"/>
          </a:p>
          <a:p>
            <a:r>
              <a:rPr lang="en-US" dirty="0" smtClean="0"/>
              <a:t>We’ll make it such that a ”Done” button is shown (instead of the usual “Return” button). </a:t>
            </a:r>
          </a:p>
          <a:p>
            <a:endParaRPr lang="en-US" dirty="0"/>
          </a:p>
          <a:p>
            <a:r>
              <a:rPr lang="en-US" dirty="0" smtClean="0"/>
              <a:t>To do this, click on the </a:t>
            </a:r>
            <a:r>
              <a:rPr lang="en-US" dirty="0" smtClean="0">
                <a:latin typeface="Consolas" charset="0"/>
                <a:ea typeface="Consolas" charset="0"/>
                <a:cs typeface="Consolas" charset="0"/>
              </a:rPr>
              <a:t>Text Field</a:t>
            </a:r>
            <a:r>
              <a:rPr lang="en-US" dirty="0" smtClean="0"/>
              <a:t> object and in the Attributes inspector change the Return Key field from </a:t>
            </a:r>
            <a:r>
              <a:rPr lang="en-US" dirty="0" smtClean="0">
                <a:latin typeface="Consolas" charset="0"/>
                <a:ea typeface="Consolas" charset="0"/>
                <a:cs typeface="Consolas" charset="0"/>
              </a:rPr>
              <a:t>Default</a:t>
            </a:r>
            <a:r>
              <a:rPr lang="en-US" dirty="0" smtClean="0"/>
              <a:t> to </a:t>
            </a:r>
            <a:r>
              <a:rPr lang="en-US" dirty="0" smtClean="0">
                <a:latin typeface="Consolas" charset="0"/>
                <a:ea typeface="Consolas" charset="0"/>
                <a:cs typeface="Consolas" charset="0"/>
              </a:rPr>
              <a:t>Done</a:t>
            </a:r>
            <a:r>
              <a:rPr lang="en-US" dirty="0" smtClean="0"/>
              <a:t>.</a:t>
            </a:r>
          </a:p>
          <a:p>
            <a:endParaRPr lang="en-US" dirty="0"/>
          </a:p>
          <a:p>
            <a:r>
              <a:rPr lang="en-US" dirty="0" smtClean="0"/>
              <a:t>We can also make it such that something must be typed into the Text Field object, before the “Done” button appears.</a:t>
            </a:r>
          </a:p>
          <a:p>
            <a:endParaRPr lang="en-US" dirty="0"/>
          </a:p>
          <a:p>
            <a:r>
              <a:rPr lang="en-US" dirty="0" smtClean="0"/>
              <a:t>Select the Auto-enable Return Key.</a:t>
            </a:r>
          </a:p>
          <a:p>
            <a:endParaRPr lang="en-US" dirty="0"/>
          </a:p>
          <a:p>
            <a:r>
              <a:rPr lang="en-US" dirty="0" smtClean="0"/>
              <a:t>This prevents the user from typing in a blank name.</a:t>
            </a:r>
            <a:endParaRPr lang="en-US" dirty="0"/>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a:t>
            </a:r>
            <a:r>
              <a:rPr lang="en-US" dirty="0" smtClean="0"/>
              <a:t>un your app in the simulator by clicking the run button (and stop the app by clicking the stop button) on the </a:t>
            </a:r>
            <a:r>
              <a:rPr lang="en-US" dirty="0" err="1" smtClean="0"/>
              <a:t>Xcode</a:t>
            </a:r>
            <a:r>
              <a:rPr lang="en-US" dirty="0" smtClean="0"/>
              <a:t> toolbar.</a:t>
            </a:r>
          </a:p>
          <a:p>
            <a:endParaRPr lang="en-US" dirty="0"/>
          </a:p>
          <a:p>
            <a:r>
              <a:rPr lang="en-US" dirty="0" smtClean="0"/>
              <a:t>You can change the type of simulator by clicking on the type and then selecting a different one.</a:t>
            </a:r>
          </a:p>
          <a:p>
            <a:endParaRPr lang="en-US" sz="1400" dirty="0"/>
          </a:p>
          <a:p>
            <a:r>
              <a:rPr lang="en-US" dirty="0" smtClean="0"/>
              <a:t>It’s a good idea to run your app ever so often to test things out after you’ve made some changes.</a:t>
            </a:r>
          </a:p>
          <a:p>
            <a:endParaRPr lang="en-US" sz="1400" dirty="0"/>
          </a:p>
          <a:p>
            <a:r>
              <a:rPr lang="en-US" dirty="0" smtClean="0"/>
              <a:t>Click on the </a:t>
            </a:r>
            <a:r>
              <a:rPr lang="en-US" dirty="0" smtClean="0">
                <a:latin typeface="Consolas" charset="0"/>
                <a:ea typeface="Consolas" charset="0"/>
                <a:cs typeface="Consolas" charset="0"/>
              </a:rPr>
              <a:t>Text Field</a:t>
            </a:r>
            <a:r>
              <a:rPr lang="en-US" dirty="0" smtClean="0"/>
              <a:t> object. You’ll be able to enter text into it.</a:t>
            </a:r>
          </a:p>
          <a:p>
            <a:endParaRPr lang="en-US" sz="1400" dirty="0"/>
          </a:p>
          <a:p>
            <a:r>
              <a:rPr lang="en-US" dirty="0" smtClean="0"/>
              <a:t>If you don’t see the on-screen iOS keyboard, enable it by going to Hardware &gt; Keyboard, and unselect the Connect Hardware Keyboard option.</a:t>
            </a:r>
          </a:p>
          <a:p>
            <a:endParaRPr lang="en-US" sz="1400" dirty="0"/>
          </a:p>
          <a:p>
            <a:r>
              <a:rPr lang="en-US" dirty="0" smtClean="0"/>
              <a:t>Notice that the iOS keyboard has a Done button (instead of Return), and that it isn’t enabled unless you type something into the Text Field.</a:t>
            </a:r>
          </a:p>
          <a:p>
            <a:endParaRPr lang="en-US" sz="1400" dirty="0"/>
          </a:p>
          <a:p>
            <a:r>
              <a:rPr lang="en-US" dirty="0" smtClean="0"/>
              <a:t>The app doesn’t do anything yet, so let’s add some code.</a:t>
            </a:r>
            <a:endParaRPr lang="en-US" dirty="0"/>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080601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838200" y="1258643"/>
            <a:ext cx="5889171" cy="5599357"/>
          </a:xfrm>
        </p:spPr>
        <p:txBody>
          <a:bodyPr>
            <a:normAutofit fontScale="77500" lnSpcReduction="20000"/>
          </a:bodyPr>
          <a:lstStyle/>
          <a:p>
            <a:r>
              <a:rPr lang="en-US" dirty="0" smtClean="0"/>
              <a:t>We’ll now connect the UI elements to code.</a:t>
            </a:r>
          </a:p>
          <a:p>
            <a:endParaRPr lang="en-US" sz="1500" dirty="0"/>
          </a:p>
          <a:p>
            <a:r>
              <a:rPr lang="en-US" dirty="0" smtClean="0"/>
              <a:t>Click on the Show the Assistant editor button on the top right of the </a:t>
            </a:r>
            <a:r>
              <a:rPr lang="en-US" dirty="0" err="1" smtClean="0"/>
              <a:t>Xcode</a:t>
            </a:r>
            <a:r>
              <a:rPr lang="en-US" dirty="0" smtClean="0"/>
              <a:t> interface.</a:t>
            </a:r>
          </a:p>
          <a:p>
            <a:endParaRPr lang="en-US" sz="1500" dirty="0"/>
          </a:p>
          <a:p>
            <a:r>
              <a:rPr lang="en-US" dirty="0" smtClean="0"/>
              <a:t>The Assistant editor let’s us see code and the storyboard canvas at the same time.</a:t>
            </a:r>
          </a:p>
          <a:p>
            <a:endParaRPr lang="en-US" sz="1500" dirty="0"/>
          </a:p>
          <a:p>
            <a:r>
              <a:rPr lang="en-US" dirty="0" smtClean="0"/>
              <a:t>Click on the </a:t>
            </a:r>
            <a:r>
              <a:rPr lang="en-US" dirty="0" err="1" smtClean="0">
                <a:latin typeface="Consolas" charset="0"/>
                <a:ea typeface="Consolas" charset="0"/>
                <a:cs typeface="Consolas" charset="0"/>
              </a:rPr>
              <a:t>main.storyboard</a:t>
            </a:r>
            <a:r>
              <a:rPr lang="en-US" dirty="0" smtClean="0"/>
              <a:t> </a:t>
            </a:r>
            <a:r>
              <a:rPr lang="en-US" dirty="0" smtClean="0"/>
              <a:t>file on the left-hand side area. (this area is called the Navigator).</a:t>
            </a:r>
          </a:p>
          <a:p>
            <a:endParaRPr lang="en-US" sz="1500" dirty="0"/>
          </a:p>
          <a:p>
            <a:r>
              <a:rPr lang="en-US" dirty="0" smtClean="0"/>
              <a:t>In the Assistant editor (on the right of the screen), you’ll see the code that goes with the </a:t>
            </a:r>
            <a:r>
              <a:rPr lang="en-US" dirty="0" err="1" smtClean="0">
                <a:latin typeface="Consolas" charset="0"/>
                <a:ea typeface="Consolas" charset="0"/>
                <a:cs typeface="Consolas" charset="0"/>
              </a:rPr>
              <a:t>main.storyboard</a:t>
            </a:r>
            <a:r>
              <a:rPr lang="en-US" dirty="0" smtClean="0"/>
              <a:t> file.</a:t>
            </a:r>
          </a:p>
          <a:p>
            <a:endParaRPr lang="en-US" sz="1500" dirty="0"/>
          </a:p>
          <a:p>
            <a:r>
              <a:rPr lang="en-US" dirty="0" smtClean="0"/>
              <a:t>If you need more space, collapse the Utilities area by clicking its toolbar in the </a:t>
            </a:r>
            <a:r>
              <a:rPr lang="en-US" dirty="0" err="1" smtClean="0"/>
              <a:t>Xcode</a:t>
            </a:r>
            <a:r>
              <a:rPr lang="en-US" dirty="0" smtClean="0"/>
              <a:t> toolbar.</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435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166255"/>
            <a:ext cx="5987143" cy="6504711"/>
          </a:xfrm>
        </p:spPr>
        <p:txBody>
          <a:bodyPr>
            <a:normAutofit fontScale="85000" lnSpcReduction="20000"/>
          </a:bodyPr>
          <a:lstStyle/>
          <a:p>
            <a:r>
              <a:rPr lang="en-US" dirty="0" smtClean="0"/>
              <a:t>The </a:t>
            </a:r>
            <a:r>
              <a:rPr lang="en-US" dirty="0" err="1" smtClean="0"/>
              <a:t>ViewController</a:t>
            </a:r>
            <a:r>
              <a:rPr lang="en-US" dirty="0"/>
              <a:t> </a:t>
            </a:r>
            <a:r>
              <a:rPr lang="en-US" dirty="0" smtClean="0"/>
              <a:t>contains all the code that goes with the </a:t>
            </a:r>
            <a:r>
              <a:rPr lang="en-US" dirty="0" err="1" smtClean="0">
                <a:latin typeface="Consolas" charset="0"/>
                <a:ea typeface="Consolas" charset="0"/>
                <a:cs typeface="Consolas" charset="0"/>
              </a:rPr>
              <a:t>main.storyboard</a:t>
            </a:r>
            <a:r>
              <a:rPr lang="en-US" dirty="0" smtClean="0"/>
              <a:t>.</a:t>
            </a:r>
          </a:p>
          <a:p>
            <a:endParaRPr lang="en-US" sz="1500" dirty="0"/>
          </a:p>
          <a:p>
            <a:r>
              <a:rPr lang="en-US" dirty="0"/>
              <a:t>I</a:t>
            </a:r>
            <a:r>
              <a:rPr lang="en-US" dirty="0" smtClean="0"/>
              <a:t>n the </a:t>
            </a:r>
            <a:r>
              <a:rPr lang="en-US" dirty="0" err="1" smtClean="0">
                <a:latin typeface="Consolas" charset="0"/>
                <a:ea typeface="Consolas" charset="0"/>
                <a:cs typeface="Consolas" charset="0"/>
              </a:rPr>
              <a:t>ViewController.swift</a:t>
            </a:r>
            <a:r>
              <a:rPr lang="en-US" dirty="0" smtClean="0"/>
              <a:t> code, find the line that starts with </a:t>
            </a:r>
            <a:r>
              <a:rPr lang="en-US" dirty="0" smtClean="0">
                <a:solidFill>
                  <a:srgbClr val="0070C0"/>
                </a:solidFill>
                <a:latin typeface="Consolas" charset="0"/>
                <a:ea typeface="Consolas" charset="0"/>
                <a:cs typeface="Consolas" charset="0"/>
              </a:rPr>
              <a:t>class</a:t>
            </a:r>
            <a:r>
              <a:rPr lang="en-US" dirty="0"/>
              <a:t>.</a:t>
            </a:r>
            <a:endParaRPr lang="en-US" dirty="0" smtClean="0"/>
          </a:p>
          <a:p>
            <a:endParaRPr lang="en-US" sz="1500" dirty="0" smtClean="0"/>
          </a:p>
          <a:p>
            <a:r>
              <a:rPr lang="en-US" dirty="0" smtClean="0"/>
              <a:t>Add a </a:t>
            </a:r>
            <a:r>
              <a:rPr lang="en-US" dirty="0" smtClean="0">
                <a:latin typeface="Consolas" charset="0"/>
                <a:ea typeface="Consolas" charset="0"/>
                <a:cs typeface="Consolas" charset="0"/>
              </a:rPr>
              <a:t>MARK</a:t>
            </a:r>
            <a:r>
              <a:rPr lang="en-US" dirty="0" smtClean="0"/>
              <a:t> comment below that line.</a:t>
            </a:r>
          </a:p>
          <a:p>
            <a:endParaRPr lang="en-US" sz="1400" dirty="0"/>
          </a:p>
          <a:p>
            <a:r>
              <a:rPr lang="en-US" dirty="0" smtClean="0"/>
              <a:t>A </a:t>
            </a:r>
            <a:r>
              <a:rPr lang="en-US" dirty="0" smtClean="0">
                <a:latin typeface="Consolas" charset="0"/>
                <a:ea typeface="Consolas" charset="0"/>
                <a:cs typeface="Consolas" charset="0"/>
              </a:rPr>
              <a:t>MARK</a:t>
            </a:r>
            <a:r>
              <a:rPr lang="en-US" dirty="0" smtClean="0"/>
              <a:t> comment is a special comment that let’s us </a:t>
            </a:r>
            <a:r>
              <a:rPr lang="en-US" dirty="0" err="1" smtClean="0"/>
              <a:t>organise</a:t>
            </a:r>
            <a:r>
              <a:rPr lang="en-US" dirty="0" smtClean="0"/>
              <a:t> our code into sections. We’ve just created a Properties section in our code.</a:t>
            </a:r>
          </a:p>
          <a:p>
            <a:endParaRPr lang="en-US" sz="1400" dirty="0"/>
          </a:p>
          <a:p>
            <a:r>
              <a:rPr lang="en-US" dirty="0" smtClean="0"/>
              <a:t>You can navigate to this section by clicking on the right part at the top of the Assistant editor.</a:t>
            </a:r>
          </a:p>
          <a:p>
            <a:endParaRPr lang="en-US" sz="1400" dirty="0"/>
          </a:p>
          <a:p>
            <a:r>
              <a:rPr lang="en-US" dirty="0" smtClean="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907943"/>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073904"/>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290596"/>
            <a:ext cx="5730575" cy="1465961"/>
          </a:xfrm>
          <a:prstGeom prst="rect">
            <a:avLst/>
          </a:prstGeom>
          <a:ln w="12700">
            <a:solidFill>
              <a:schemeClr val="tx1"/>
            </a:solidFill>
          </a:ln>
        </p:spPr>
      </p:pic>
      <p:sp>
        <p:nvSpPr>
          <p:cNvPr id="8" name="Rectangle 7"/>
          <p:cNvSpPr/>
          <p:nvPr/>
        </p:nvSpPr>
        <p:spPr>
          <a:xfrm>
            <a:off x="6874042" y="1658319"/>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297793"/>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331833"/>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Lesson Objectives</a:t>
            </a:r>
            <a:endParaRPr lang="en-US" b="1" dirty="0"/>
          </a:p>
        </p:txBody>
      </p:sp>
      <p:sp>
        <p:nvSpPr>
          <p:cNvPr id="3" name="Content Placeholder 2"/>
          <p:cNvSpPr>
            <a:spLocks noGrp="1"/>
          </p:cNvSpPr>
          <p:nvPr>
            <p:ph idx="1"/>
          </p:nvPr>
        </p:nvSpPr>
        <p:spPr/>
        <p:txBody>
          <a:bodyPr/>
          <a:lstStyle/>
          <a:p>
            <a:r>
              <a:rPr lang="en-US" dirty="0" smtClean="0"/>
              <a:t>Introduction to Swift</a:t>
            </a:r>
          </a:p>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smtClean="0"/>
              <a:t>Control-drag the </a:t>
            </a:r>
            <a:r>
              <a:rPr lang="en-US" dirty="0" smtClean="0">
                <a:latin typeface="Consolas" charset="0"/>
                <a:ea typeface="Consolas" charset="0"/>
                <a:cs typeface="Consolas" charset="0"/>
              </a:rPr>
              <a:t>Text Field</a:t>
            </a:r>
            <a:r>
              <a:rPr lang="en-US" dirty="0" smtClean="0"/>
              <a:t> from the canvas (in </a:t>
            </a:r>
            <a:r>
              <a:rPr lang="en-US" dirty="0" err="1" smtClean="0">
                <a:latin typeface="Consolas" charset="0"/>
                <a:ea typeface="Consolas" charset="0"/>
                <a:cs typeface="Consolas" charset="0"/>
              </a:rPr>
              <a:t>main.storyboard</a:t>
            </a:r>
            <a:r>
              <a:rPr lang="en-US" dirty="0" smtClean="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a:t>
            </a:r>
            <a:r>
              <a:rPr lang="en-US" dirty="0" smtClean="0"/>
              <a:t>code. Click Connect.</a:t>
            </a:r>
            <a:endParaRPr lang="en-US" dirty="0"/>
          </a:p>
          <a:p>
            <a:endParaRPr lang="en-US" dirty="0" smtClean="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smtClean="0">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smtClean="0"/>
              <a:t>Connecting the </a:t>
            </a:r>
            <a:r>
              <a:rPr lang="en-US" b="1" dirty="0" smtClean="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smtClean="0"/>
              <a:t>Click Connect. </a:t>
            </a:r>
            <a:r>
              <a:rPr lang="en-US" dirty="0" err="1" smtClean="0"/>
              <a:t>Xcode</a:t>
            </a:r>
            <a:r>
              <a:rPr lang="en-US" dirty="0" smtClean="0"/>
              <a:t> will generate the code that connects this </a:t>
            </a:r>
            <a:r>
              <a:rPr lang="en-US" dirty="0" smtClean="0">
                <a:latin typeface="Consolas" charset="0"/>
                <a:ea typeface="Consolas" charset="0"/>
                <a:cs typeface="Consolas" charset="0"/>
              </a:rPr>
              <a:t>Text Field</a:t>
            </a:r>
            <a:r>
              <a:rPr lang="en-US" dirty="0" smtClean="0"/>
              <a:t> from the storyboard to the </a:t>
            </a:r>
            <a:r>
              <a:rPr lang="en-US" dirty="0" err="1" smtClean="0"/>
              <a:t>ViewController</a:t>
            </a:r>
            <a:r>
              <a:rPr lang="en-US" dirty="0" smtClean="0"/>
              <a:t>.</a:t>
            </a:r>
          </a:p>
          <a:p>
            <a:endParaRPr lang="en-US" dirty="0"/>
          </a:p>
          <a:p>
            <a:endParaRPr lang="en-US" dirty="0" smtClean="0"/>
          </a:p>
          <a:p>
            <a:endParaRPr lang="en-US" dirty="0" smtClean="0"/>
          </a:p>
          <a:p>
            <a:endParaRPr lang="en-US" dirty="0"/>
          </a:p>
          <a:p>
            <a:endParaRPr lang="en-US" dirty="0" smtClean="0"/>
          </a:p>
          <a:p>
            <a:r>
              <a:rPr lang="en-US" dirty="0" smtClean="0"/>
              <a:t>The word </a:t>
            </a:r>
            <a:r>
              <a:rPr lang="en-US" dirty="0" smtClean="0">
                <a:solidFill>
                  <a:srgbClr val="0070C0"/>
                </a:solidFill>
                <a:latin typeface="Consolas" charset="0"/>
                <a:ea typeface="Consolas" charset="0"/>
                <a:cs typeface="Consolas" charset="0"/>
              </a:rPr>
              <a:t>weak</a:t>
            </a:r>
            <a:r>
              <a:rPr lang="en-US" dirty="0" smtClean="0"/>
              <a:t> means that once this item isn’t needed, iOS will delete it from memory.</a:t>
            </a:r>
          </a:p>
          <a:p>
            <a:r>
              <a:rPr lang="en-US" dirty="0" err="1" smtClean="0">
                <a:latin typeface="Consolas" charset="0"/>
                <a:ea typeface="Consolas" charset="0"/>
                <a:cs typeface="Consolas" charset="0"/>
              </a:rPr>
              <a:t>nameTextField</a:t>
            </a:r>
            <a:r>
              <a:rPr lang="en-US" dirty="0" smtClean="0"/>
              <a:t> is a </a:t>
            </a:r>
            <a:r>
              <a:rPr lang="en-US" dirty="0" err="1" smtClean="0">
                <a:solidFill>
                  <a:srgbClr val="0070C0"/>
                </a:solidFill>
                <a:latin typeface="Consolas" charset="0"/>
                <a:ea typeface="Consolas" charset="0"/>
                <a:cs typeface="Consolas" charset="0"/>
              </a:rPr>
              <a:t>UITextField</a:t>
            </a:r>
            <a:r>
              <a:rPr lang="en-US" dirty="0" smtClean="0"/>
              <a:t> type (just like how we previously used </a:t>
            </a:r>
            <a:r>
              <a:rPr lang="en-US" dirty="0" smtClean="0">
                <a:solidFill>
                  <a:srgbClr val="0070C0"/>
                </a:solidFill>
                <a:latin typeface="Consolas" charset="0"/>
                <a:ea typeface="Consolas" charset="0"/>
                <a:cs typeface="Consolas" charset="0"/>
              </a:rPr>
              <a:t>:</a:t>
            </a:r>
            <a:r>
              <a:rPr lang="en-US" dirty="0" smtClean="0">
                <a:solidFill>
                  <a:srgbClr val="0070C0"/>
                </a:solidFill>
                <a:ea typeface="Consolas" charset="0"/>
                <a:cs typeface="Consolas" charset="0"/>
              </a:rPr>
              <a:t> </a:t>
            </a:r>
            <a:r>
              <a:rPr lang="en-US" dirty="0" smtClean="0"/>
              <a:t>to define a variable as a </a:t>
            </a:r>
            <a:r>
              <a:rPr lang="en-US" dirty="0" smtClean="0">
                <a:solidFill>
                  <a:srgbClr val="0070C0"/>
                </a:solidFill>
                <a:latin typeface="Consolas" charset="0"/>
                <a:ea typeface="Consolas" charset="0"/>
                <a:cs typeface="Consolas" charset="0"/>
              </a:rPr>
              <a:t>double</a:t>
            </a:r>
            <a:r>
              <a:rPr lang="en-US" dirty="0" smtClean="0"/>
              <a:t> or </a:t>
            </a:r>
            <a:r>
              <a:rPr lang="en-US" dirty="0" err="1" smtClean="0">
                <a:solidFill>
                  <a:srgbClr val="0070C0"/>
                </a:solidFill>
                <a:latin typeface="Consolas" charset="0"/>
                <a:ea typeface="Consolas" charset="0"/>
                <a:cs typeface="Consolas" charset="0"/>
              </a:rPr>
              <a:t>int</a:t>
            </a:r>
            <a:r>
              <a:rPr lang="en-US" dirty="0" smtClean="0"/>
              <a:t> type).</a:t>
            </a:r>
          </a:p>
          <a:p>
            <a:r>
              <a:rPr lang="en-US" dirty="0" smtClean="0">
                <a:solidFill>
                  <a:srgbClr val="FF0000"/>
                </a:solidFill>
              </a:rPr>
              <a:t>The exclamation mark means that this variable can’t be empty. If it is, then the app will crash.</a:t>
            </a:r>
          </a:p>
          <a:p>
            <a:r>
              <a:rPr lang="en-US" dirty="0" smtClean="0"/>
              <a:t>A property is an item that belongs to something. In this case, the variable called </a:t>
            </a:r>
            <a:r>
              <a:rPr lang="en-US" dirty="0" err="1" smtClean="0">
                <a:latin typeface="Consolas" charset="0"/>
                <a:ea typeface="Consolas" charset="0"/>
                <a:cs typeface="Consolas" charset="0"/>
              </a:rPr>
              <a:t>nameTextField</a:t>
            </a:r>
            <a:r>
              <a:rPr lang="en-US" dirty="0" smtClean="0"/>
              <a:t> belongs to the </a:t>
            </a:r>
            <a:r>
              <a:rPr lang="en-US" dirty="0" err="1" smtClean="0"/>
              <a:t>ViewController</a:t>
            </a:r>
            <a:r>
              <a:rPr lang="en-US" dirty="0" smtClean="0"/>
              <a:t> class.</a:t>
            </a:r>
          </a:p>
          <a:p>
            <a:r>
              <a:rPr lang="en-US" dirty="0" smtClean="0">
                <a:solidFill>
                  <a:srgbClr val="0070C0"/>
                </a:solidFill>
                <a:latin typeface="Consolas" charset="0"/>
                <a:ea typeface="Consolas" charset="0"/>
                <a:cs typeface="Consolas" charset="0"/>
              </a:rPr>
              <a:t>@</a:t>
            </a:r>
            <a:r>
              <a:rPr lang="en-US" dirty="0" err="1" smtClean="0">
                <a:solidFill>
                  <a:srgbClr val="0070C0"/>
                </a:solidFill>
                <a:latin typeface="Consolas" charset="0"/>
                <a:ea typeface="Consolas" charset="0"/>
                <a:cs typeface="Consolas" charset="0"/>
              </a:rPr>
              <a:t>IBOutlet</a:t>
            </a:r>
            <a:r>
              <a:rPr lang="en-US" dirty="0" smtClean="0"/>
              <a:t> means this </a:t>
            </a:r>
            <a:r>
              <a:rPr lang="en-US" dirty="0" err="1" smtClean="0">
                <a:latin typeface="Consolas" charset="0"/>
                <a:ea typeface="Consolas" charset="0"/>
                <a:cs typeface="Consolas" charset="0"/>
              </a:rPr>
              <a:t>nameTextField</a:t>
            </a:r>
            <a:r>
              <a:rPr lang="en-US" dirty="0" smtClean="0"/>
              <a:t> property is connected to the storyboard item (which has the same name).</a:t>
            </a:r>
          </a:p>
          <a:p>
            <a:r>
              <a:rPr lang="en-US" dirty="0" smtClean="0">
                <a:solidFill>
                  <a:srgbClr val="FF0000"/>
                </a:solidFill>
              </a:rPr>
              <a:t>It’s good programming practice to use a </a:t>
            </a:r>
            <a:r>
              <a:rPr lang="en-US" dirty="0" err="1" smtClean="0">
                <a:solidFill>
                  <a:srgbClr val="FF0000"/>
                </a:solidFill>
              </a:rPr>
              <a:t>standardised</a:t>
            </a:r>
            <a:r>
              <a:rPr lang="en-US" dirty="0" smtClean="0">
                <a:solidFill>
                  <a:srgbClr val="FF0000"/>
                </a:solidFill>
              </a:rPr>
              <a:t> way of naming variables and other items in our code. For variable names, the first letter is not </a:t>
            </a:r>
            <a:r>
              <a:rPr lang="en-US" dirty="0" err="1" smtClean="0">
                <a:solidFill>
                  <a:srgbClr val="FF0000"/>
                </a:solidFill>
              </a:rPr>
              <a:t>capitalised</a:t>
            </a:r>
            <a:r>
              <a:rPr lang="en-US" dirty="0" smtClean="0">
                <a:solidFill>
                  <a:srgbClr val="FF0000"/>
                </a:solidFill>
              </a:rPr>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smtClean="0"/>
              <a:t>Extra Information: Memory Leaks</a:t>
            </a:r>
            <a:endParaRPr lang="en-US" b="1" dirty="0"/>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smtClean="0"/>
              <a:t>In the previous slide, we learnt about the </a:t>
            </a:r>
            <a:r>
              <a:rPr lang="en-US" dirty="0" smtClean="0">
                <a:solidFill>
                  <a:srgbClr val="0070C0"/>
                </a:solidFill>
                <a:latin typeface="Consolas" charset="0"/>
                <a:ea typeface="Consolas" charset="0"/>
                <a:cs typeface="Consolas" charset="0"/>
              </a:rPr>
              <a:t>weak</a:t>
            </a:r>
            <a:r>
              <a:rPr lang="en-US" dirty="0" smtClean="0"/>
              <a:t> word.</a:t>
            </a:r>
          </a:p>
          <a:p>
            <a:r>
              <a:rPr lang="en-US" dirty="0" smtClean="0"/>
              <a:t>This </a:t>
            </a:r>
            <a:r>
              <a:rPr lang="en-US" dirty="0"/>
              <a:t>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smtClean="0"/>
              <a:t>Extra Information: What’s a Class?</a:t>
            </a:r>
            <a:endParaRPr lang="en-US" b="1" dirty="0"/>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smtClean="0"/>
              <a:t>In computer programming, we can think of our code as being made up of objects. Each object has properties and does something.</a:t>
            </a:r>
          </a:p>
          <a:p>
            <a:r>
              <a:rPr lang="en-US" dirty="0" smtClean="0"/>
              <a:t>We use these objects to create our code. In this way, our code does something useful too.</a:t>
            </a:r>
          </a:p>
          <a:p>
            <a:r>
              <a:rPr lang="en-US" dirty="0" smtClean="0"/>
              <a:t>The buttons on a TV remote are an example of objects in our real world.</a:t>
            </a:r>
          </a:p>
          <a:p>
            <a:r>
              <a:rPr lang="en-US" dirty="0" smtClean="0"/>
              <a:t>Each button has a </a:t>
            </a:r>
            <a:r>
              <a:rPr lang="en-US" dirty="0" err="1" smtClean="0"/>
              <a:t>colour</a:t>
            </a:r>
            <a:r>
              <a:rPr lang="en-US" dirty="0" smtClean="0"/>
              <a:t> and shape (its properties), and it does something.</a:t>
            </a:r>
          </a:p>
          <a:p>
            <a:r>
              <a:rPr lang="en-US" dirty="0" smtClean="0"/>
              <a:t>Each button is made from a </a:t>
            </a:r>
            <a:r>
              <a:rPr lang="en-US" dirty="0" err="1" smtClean="0"/>
              <a:t>mould</a:t>
            </a:r>
            <a:r>
              <a:rPr lang="en-US" dirty="0" smtClean="0"/>
              <a:t>.</a:t>
            </a:r>
          </a:p>
          <a:p>
            <a:r>
              <a:rPr lang="en-US" dirty="0" smtClean="0"/>
              <a:t>In computer programming, we think of a </a:t>
            </a:r>
            <a:r>
              <a:rPr lang="en-US" dirty="0" err="1" smtClean="0"/>
              <a:t>mould</a:t>
            </a:r>
            <a:r>
              <a:rPr lang="en-US" dirty="0" smtClean="0"/>
              <a:t> as a </a:t>
            </a:r>
            <a:r>
              <a:rPr lang="en-US" i="1" dirty="0" smtClean="0"/>
              <a:t>class</a:t>
            </a:r>
            <a:r>
              <a:rPr lang="en-US" dirty="0" smtClean="0"/>
              <a:t>. So a </a:t>
            </a:r>
            <a:r>
              <a:rPr lang="en-US" dirty="0" smtClean="0">
                <a:latin typeface="Consolas" charset="0"/>
                <a:ea typeface="Consolas" charset="0"/>
                <a:cs typeface="Consolas" charset="0"/>
              </a:rPr>
              <a:t>class</a:t>
            </a:r>
            <a:r>
              <a:rPr lang="en-US" dirty="0" smtClean="0"/>
              <a:t> is like a description of an object. A </a:t>
            </a:r>
            <a:r>
              <a:rPr lang="en-US" dirty="0" smtClean="0">
                <a:solidFill>
                  <a:srgbClr val="0070C0"/>
                </a:solidFill>
                <a:latin typeface="Consolas" charset="0"/>
                <a:ea typeface="Consolas" charset="0"/>
                <a:cs typeface="Consolas" charset="0"/>
              </a:rPr>
              <a:t>class</a:t>
            </a:r>
            <a:r>
              <a:rPr lang="en-US" dirty="0" smtClean="0"/>
              <a:t> is an empty shell.</a:t>
            </a:r>
          </a:p>
          <a:p>
            <a:r>
              <a:rPr lang="en-US" dirty="0" smtClean="0"/>
              <a:t>When our app starts running, the first thing that iOS does is to create all the objects by using the properties and other code in that we’ve coded into the </a:t>
            </a:r>
            <a:r>
              <a:rPr lang="en-US" dirty="0" smtClean="0">
                <a:solidFill>
                  <a:srgbClr val="0070C0"/>
                </a:solidFill>
                <a:latin typeface="Consolas" charset="0"/>
                <a:ea typeface="Consolas" charset="0"/>
                <a:cs typeface="Consolas" charset="0"/>
              </a:rPr>
              <a:t>class</a:t>
            </a:r>
            <a:r>
              <a:rPr lang="en-US" dirty="0" smtClean="0"/>
              <a:t>.</a:t>
            </a:r>
          </a:p>
          <a:p>
            <a:r>
              <a:rPr lang="en-US" dirty="0" smtClean="0"/>
              <a:t>Thinking of our code as objects is called </a:t>
            </a:r>
            <a:r>
              <a:rPr lang="en-US" i="1" dirty="0" smtClean="0"/>
              <a:t>Object-Oriented Programm</a:t>
            </a:r>
            <a:r>
              <a:rPr lang="en-US" dirty="0" smtClean="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smtClean="0"/>
              <a:t>Connecting the Bottom </a:t>
            </a:r>
            <a:r>
              <a:rPr lang="en-US" b="1" dirty="0" smtClean="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smtClean="0"/>
              <a:t>The bottom </a:t>
            </a:r>
            <a:r>
              <a:rPr lang="en-US" dirty="0" smtClean="0">
                <a:latin typeface="Consolas" charset="0"/>
                <a:ea typeface="Consolas" charset="0"/>
                <a:cs typeface="Consolas" charset="0"/>
              </a:rPr>
              <a:t>Label</a:t>
            </a:r>
            <a:r>
              <a:rPr lang="en-US" dirty="0" smtClean="0"/>
              <a:t> (with the words “Hello there!”) also needs to be connected to code, so that we can amend the words according to what’s typed into the </a:t>
            </a:r>
            <a:r>
              <a:rPr lang="en-US" dirty="0" smtClean="0">
                <a:latin typeface="Consolas" charset="0"/>
                <a:ea typeface="Consolas" charset="0"/>
                <a:cs typeface="Consolas" charset="0"/>
              </a:rPr>
              <a:t>Text Field</a:t>
            </a:r>
            <a:r>
              <a:rPr lang="en-US" dirty="0" smtClean="0"/>
              <a:t>.</a:t>
            </a:r>
          </a:p>
          <a:p>
            <a:r>
              <a:rPr lang="en-US" dirty="0" smtClean="0"/>
              <a:t>In order to use this </a:t>
            </a:r>
            <a:r>
              <a:rPr lang="en-US" dirty="0" smtClean="0">
                <a:latin typeface="Consolas" charset="0"/>
                <a:ea typeface="Consolas" charset="0"/>
                <a:cs typeface="Consolas" charset="0"/>
              </a:rPr>
              <a:t>Label</a:t>
            </a:r>
            <a:r>
              <a:rPr lang="en-US" dirty="0" smtClean="0"/>
              <a:t> in the </a:t>
            </a:r>
            <a:r>
              <a:rPr lang="en-US" dirty="0" err="1" smtClean="0"/>
              <a:t>ViewController</a:t>
            </a:r>
            <a:r>
              <a:rPr lang="en-US" dirty="0" smtClean="0"/>
              <a:t> code, we’ll need to create it as another property.</a:t>
            </a:r>
          </a:p>
          <a:p>
            <a:r>
              <a:rPr lang="en-US" dirty="0" smtClean="0"/>
              <a:t>Let’s do the same as what we did for the </a:t>
            </a:r>
            <a:r>
              <a:rPr lang="en-US" dirty="0" smtClean="0">
                <a:latin typeface="Consolas" charset="0"/>
                <a:ea typeface="Consolas" charset="0"/>
                <a:cs typeface="Consolas" charset="0"/>
              </a:rPr>
              <a:t>Text Field</a:t>
            </a:r>
            <a:r>
              <a:rPr lang="en-US" dirty="0" smtClean="0"/>
              <a:t>. Control-drag the bottom </a:t>
            </a:r>
            <a:r>
              <a:rPr lang="en-US" dirty="0" smtClean="0">
                <a:latin typeface="Consolas" charset="0"/>
                <a:ea typeface="Consolas" charset="0"/>
                <a:cs typeface="Consolas" charset="0"/>
              </a:rPr>
              <a:t>Label</a:t>
            </a:r>
            <a:r>
              <a:rPr lang="en-US" dirty="0" smtClean="0"/>
              <a:t> onto the code just below the Text Field property.</a:t>
            </a:r>
          </a:p>
          <a:p>
            <a:r>
              <a:rPr lang="en-US" dirty="0" smtClean="0"/>
              <a:t>In the </a:t>
            </a:r>
            <a:r>
              <a:rPr lang="en-US" dirty="0" err="1" smtClean="0"/>
              <a:t>dlalogue</a:t>
            </a:r>
            <a:r>
              <a:rPr lang="en-US" dirty="0" smtClean="0"/>
              <a:t> box, name the </a:t>
            </a:r>
            <a:r>
              <a:rPr lang="en-US" dirty="0" smtClean="0">
                <a:latin typeface="Consolas" charset="0"/>
                <a:ea typeface="Consolas" charset="0"/>
                <a:cs typeface="Consolas" charset="0"/>
              </a:rPr>
              <a:t>Label</a:t>
            </a:r>
            <a:r>
              <a:rPr lang="en-US" dirty="0" smtClean="0"/>
              <a:t> as </a:t>
            </a:r>
            <a:r>
              <a:rPr lang="en-US" dirty="0" err="1" smtClean="0">
                <a:latin typeface="Consolas" charset="0"/>
                <a:ea typeface="Consolas" charset="0"/>
                <a:cs typeface="Consolas" charset="0"/>
              </a:rPr>
              <a:t>helloThereLabel</a:t>
            </a:r>
            <a:r>
              <a:rPr lang="en-US" dirty="0" smtClean="0"/>
              <a:t>.</a:t>
            </a:r>
          </a:p>
          <a:p>
            <a:endParaRPr lang="en-US" dirty="0"/>
          </a:p>
          <a:p>
            <a:endParaRPr lang="en-US" dirty="0" smtClean="0"/>
          </a:p>
          <a:p>
            <a:endParaRPr lang="en-US" dirty="0" smtClean="0"/>
          </a:p>
          <a:p>
            <a:r>
              <a:rPr lang="en-US" dirty="0" smtClean="0"/>
              <a:t>We now have the </a:t>
            </a:r>
            <a:r>
              <a:rPr lang="en-US" dirty="0" smtClean="0">
                <a:latin typeface="Consolas" charset="0"/>
                <a:ea typeface="Consolas" charset="0"/>
                <a:cs typeface="Consolas" charset="0"/>
              </a:rPr>
              <a:t>Label</a:t>
            </a:r>
            <a:r>
              <a:rPr lang="en-US" dirty="0" smtClean="0"/>
              <a:t> as a </a:t>
            </a:r>
            <a:r>
              <a:rPr lang="en-US" dirty="0" err="1" smtClean="0"/>
              <a:t>ViewController</a:t>
            </a:r>
            <a:r>
              <a:rPr lang="en-US" dirty="0" smtClean="0"/>
              <a:t> property.</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smtClean="0">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smtClean="0"/>
              <a:t>Actions and Event-Driven Programming</a:t>
            </a:r>
            <a:endParaRPr lang="en-US" b="1" dirty="0"/>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smtClean="0"/>
              <a:t>.</a:t>
            </a:r>
          </a:p>
          <a:p>
            <a:r>
              <a:rPr lang="en-US" dirty="0" smtClean="0"/>
              <a:t>We need to create an </a:t>
            </a:r>
            <a:r>
              <a:rPr lang="en-US" i="1" dirty="0" smtClean="0"/>
              <a:t>action</a:t>
            </a:r>
            <a:r>
              <a:rPr lang="en-US" dirty="0" smtClean="0"/>
              <a:t>. This is a piece of code that’s linked to something that can happen in the UI.</a:t>
            </a:r>
          </a:p>
          <a:p>
            <a:r>
              <a:rPr lang="en-US" dirty="0" smtClean="0"/>
              <a:t>The user performs actions in the UI that will cause </a:t>
            </a:r>
            <a:r>
              <a:rPr lang="en-US" i="1" dirty="0" smtClean="0"/>
              <a:t>events</a:t>
            </a:r>
            <a:r>
              <a:rPr lang="en-US" dirty="0" smtClean="0"/>
              <a:t> to occur (get triggered) in the app.</a:t>
            </a:r>
          </a:p>
          <a:p>
            <a:r>
              <a:rPr lang="en-US" dirty="0" smtClean="0"/>
              <a:t>The events will cause the appropriate code to be run (we say that the code is </a:t>
            </a:r>
            <a:r>
              <a:rPr lang="en-US" i="1" dirty="0" smtClean="0"/>
              <a:t>executed)</a:t>
            </a:r>
            <a:r>
              <a:rPr lang="en-US" dirty="0" smtClean="0"/>
              <a:t>.</a:t>
            </a:r>
          </a:p>
          <a:p>
            <a:r>
              <a:rPr lang="en-US" dirty="0" smtClean="0"/>
              <a:t>Let’s create an action for the </a:t>
            </a:r>
            <a:r>
              <a:rPr lang="en-US" dirty="0" smtClean="0">
                <a:latin typeface="Consolas" charset="0"/>
                <a:ea typeface="Consolas" charset="0"/>
                <a:cs typeface="Consolas" charset="0"/>
              </a:rPr>
              <a:t>Button</a:t>
            </a:r>
            <a:r>
              <a:rPr lang="en-US" dirty="0" smtClean="0"/>
              <a:t>, so that the </a:t>
            </a:r>
            <a:r>
              <a:rPr lang="en-US" dirty="0" smtClean="0">
                <a:latin typeface="Consolas" charset="0"/>
                <a:ea typeface="Consolas" charset="0"/>
                <a:cs typeface="Consolas" charset="0"/>
              </a:rPr>
              <a:t>Text Field</a:t>
            </a:r>
            <a:r>
              <a:rPr lang="en-US" dirty="0" smtClean="0"/>
              <a:t> is cleared when the button is clicked.</a:t>
            </a:r>
            <a:endParaRPr lang="en-US" dirty="0"/>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smtClean="0"/>
              <a:t>Add a MARK comment to the end of the </a:t>
            </a:r>
            <a:r>
              <a:rPr lang="en-US" dirty="0" err="1" smtClean="0">
                <a:latin typeface="Consolas" charset="0"/>
                <a:ea typeface="Consolas" charset="0"/>
                <a:cs typeface="Consolas" charset="0"/>
              </a:rPr>
              <a:t>ViewController.swift</a:t>
            </a:r>
            <a:r>
              <a:rPr lang="en-US" dirty="0" smtClean="0"/>
              <a:t> file (just above the last curly bracket).</a:t>
            </a:r>
            <a:endParaRPr lang="en-US" dirty="0"/>
          </a:p>
          <a:p>
            <a:endParaRPr lang="en-US" sz="1300" dirty="0" smtClean="0"/>
          </a:p>
          <a:p>
            <a:r>
              <a:rPr lang="en-US" dirty="0" smtClean="0"/>
              <a:t>We’ll add the action code below this line.</a:t>
            </a:r>
          </a:p>
          <a:p>
            <a:endParaRPr lang="en-US" sz="1300" dirty="0"/>
          </a:p>
          <a:p>
            <a:r>
              <a:rPr lang="en-US" dirty="0"/>
              <a:t>Control-drag the </a:t>
            </a:r>
            <a:r>
              <a:rPr lang="en-US" dirty="0" smtClean="0">
                <a:latin typeface="Consolas" charset="0"/>
                <a:ea typeface="Consolas" charset="0"/>
                <a:cs typeface="Consolas" charset="0"/>
              </a:rPr>
              <a:t>Button </a:t>
            </a:r>
            <a:r>
              <a:rPr lang="en-US" dirty="0" smtClean="0"/>
              <a:t>from </a:t>
            </a:r>
            <a:r>
              <a:rPr lang="en-US" dirty="0"/>
              <a:t>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r>
              <a:rPr lang="en-US" dirty="0" smtClean="0"/>
              <a:t>.</a:t>
            </a:r>
          </a:p>
          <a:p>
            <a:endParaRPr lang="en-US" sz="1300" dirty="0"/>
          </a:p>
          <a:p>
            <a:r>
              <a:rPr lang="en-US" dirty="0" smtClean="0"/>
              <a:t>In the dialogue box that appears, for the Name field, type in </a:t>
            </a:r>
            <a:r>
              <a:rPr lang="en-US" dirty="0" err="1" smtClean="0">
                <a:latin typeface="Consolas" charset="0"/>
                <a:ea typeface="Consolas" charset="0"/>
                <a:cs typeface="Consolas" charset="0"/>
              </a:rPr>
              <a:t>resetNameTextField</a:t>
            </a:r>
            <a:r>
              <a:rPr lang="en-US" dirty="0" smtClean="0"/>
              <a:t>.</a:t>
            </a:r>
          </a:p>
          <a:p>
            <a:endParaRPr lang="en-US" sz="1300" dirty="0"/>
          </a:p>
          <a:p>
            <a:r>
              <a:rPr lang="en-US" dirty="0"/>
              <a:t>C</a:t>
            </a:r>
            <a:r>
              <a:rPr lang="en-US" dirty="0" smtClean="0"/>
              <a:t>hange the Connection type to </a:t>
            </a:r>
            <a:r>
              <a:rPr lang="en-US" dirty="0" smtClean="0">
                <a:latin typeface="Consolas" charset="0"/>
                <a:ea typeface="Consolas" charset="0"/>
                <a:cs typeface="Consolas" charset="0"/>
              </a:rPr>
              <a:t>Action</a:t>
            </a:r>
            <a:r>
              <a:rPr lang="en-US" dirty="0" smtClean="0"/>
              <a:t>.</a:t>
            </a:r>
          </a:p>
          <a:p>
            <a:endParaRPr lang="en-US" sz="1200" dirty="0"/>
          </a:p>
          <a:p>
            <a:r>
              <a:rPr lang="en-US" dirty="0" smtClean="0"/>
              <a:t>And change the Type to </a:t>
            </a:r>
            <a:r>
              <a:rPr lang="en-US" dirty="0" err="1" smtClean="0">
                <a:latin typeface="Consolas" charset="0"/>
                <a:ea typeface="Consolas" charset="0"/>
                <a:cs typeface="Consolas" charset="0"/>
              </a:rPr>
              <a:t>UIButton</a:t>
            </a:r>
            <a:r>
              <a:rPr lang="en-US" dirty="0" smtClean="0"/>
              <a:t>. Click Connect.</a:t>
            </a:r>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smtClean="0">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smtClean="0">
                <a:solidFill>
                  <a:srgbClr val="FF0000"/>
                </a:solidFill>
              </a:rPr>
              <a:t>Action</a:t>
            </a:r>
            <a:endParaRPr lang="en-US" sz="2800" b="1" dirty="0">
              <a:solidFill>
                <a:srgbClr val="FF0000"/>
              </a:solidFill>
            </a:endParaRP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smtClean="0">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smtClean="0"/>
              <a:t>Xcode</a:t>
            </a:r>
            <a:r>
              <a:rPr lang="en-US" dirty="0" smtClean="0"/>
              <a:t> generates the action method:</a:t>
            </a:r>
          </a:p>
          <a:p>
            <a:endParaRPr lang="en-US" dirty="0"/>
          </a:p>
          <a:p>
            <a:endParaRPr lang="en-US" dirty="0" smtClean="0"/>
          </a:p>
          <a:p>
            <a:endParaRPr lang="en-US" dirty="0"/>
          </a:p>
          <a:p>
            <a:endParaRPr lang="en-US" sz="1300" dirty="0"/>
          </a:p>
          <a:p>
            <a:r>
              <a:rPr lang="en-US" dirty="0" err="1">
                <a:solidFill>
                  <a:srgbClr val="0070C0"/>
                </a:solidFill>
                <a:latin typeface="Consolas" charset="0"/>
                <a:ea typeface="Consolas" charset="0"/>
                <a:cs typeface="Consolas" charset="0"/>
              </a:rPr>
              <a:t>f</a:t>
            </a:r>
            <a:r>
              <a:rPr lang="en-US" dirty="0" err="1" smtClean="0">
                <a:solidFill>
                  <a:srgbClr val="0070C0"/>
                </a:solidFill>
                <a:latin typeface="Consolas" charset="0"/>
                <a:ea typeface="Consolas" charset="0"/>
                <a:cs typeface="Consolas" charset="0"/>
              </a:rPr>
              <a:t>unc</a:t>
            </a:r>
            <a:r>
              <a:rPr lang="en-US" dirty="0" smtClean="0"/>
              <a:t> means that this block of code is a </a:t>
            </a:r>
            <a:r>
              <a:rPr lang="en-US" i="1" dirty="0" smtClean="0"/>
              <a:t>function</a:t>
            </a:r>
            <a:r>
              <a:rPr lang="en-US" dirty="0" smtClean="0"/>
              <a:t>. A function is a block of code that can be reused. Reusing code helps to keep our code neater (by not repeating code) and also makes it easier to write code.</a:t>
            </a:r>
          </a:p>
          <a:p>
            <a:endParaRPr lang="en-US" sz="1400" dirty="0"/>
          </a:p>
          <a:p>
            <a:r>
              <a:rPr lang="en-US" dirty="0" smtClean="0"/>
              <a:t>The name of this function is </a:t>
            </a:r>
            <a:r>
              <a:rPr lang="en-US" dirty="0" err="1" smtClean="0">
                <a:solidFill>
                  <a:srgbClr val="0070C0"/>
                </a:solidFill>
                <a:latin typeface="Consolas" charset="0"/>
                <a:ea typeface="Consolas" charset="0"/>
                <a:cs typeface="Consolas" charset="0"/>
              </a:rPr>
              <a:t>resetNameTextField</a:t>
            </a:r>
            <a:r>
              <a:rPr lang="en-US" dirty="0" smtClean="0"/>
              <a:t>.</a:t>
            </a:r>
          </a:p>
          <a:p>
            <a:endParaRPr lang="en-US" sz="1300" dirty="0"/>
          </a:p>
          <a:p>
            <a:r>
              <a:rPr lang="en-US" dirty="0" smtClean="0"/>
              <a:t>Since this action is triggered by a </a:t>
            </a:r>
            <a:r>
              <a:rPr lang="en-US" dirty="0" smtClean="0">
                <a:latin typeface="Consolas" charset="0"/>
                <a:ea typeface="Consolas" charset="0"/>
                <a:cs typeface="Consolas" charset="0"/>
              </a:rPr>
              <a:t>Button</a:t>
            </a:r>
            <a:r>
              <a:rPr lang="en-US" dirty="0" smtClean="0"/>
              <a:t> object, the </a:t>
            </a:r>
            <a:r>
              <a:rPr lang="en-US" dirty="0" smtClean="0">
                <a:solidFill>
                  <a:srgbClr val="0070C0"/>
                </a:solidFill>
                <a:latin typeface="Consolas" charset="0"/>
                <a:ea typeface="Consolas" charset="0"/>
                <a:cs typeface="Consolas" charset="0"/>
              </a:rPr>
              <a:t>sender</a:t>
            </a:r>
            <a:r>
              <a:rPr lang="en-US" dirty="0" smtClean="0"/>
              <a:t> is </a:t>
            </a:r>
            <a:r>
              <a:rPr lang="en-US" dirty="0" err="1" smtClean="0">
                <a:solidFill>
                  <a:srgbClr val="0070C0"/>
                </a:solidFill>
                <a:latin typeface="Consolas" charset="0"/>
                <a:ea typeface="Consolas" charset="0"/>
                <a:cs typeface="Consolas" charset="0"/>
              </a:rPr>
              <a:t>UIButton</a:t>
            </a:r>
            <a:r>
              <a:rPr lang="en-US" dirty="0" smtClean="0"/>
              <a:t>.</a:t>
            </a:r>
          </a:p>
          <a:p>
            <a:endParaRPr lang="en-US" sz="1300" dirty="0"/>
          </a:p>
          <a:p>
            <a:r>
              <a:rPr lang="en-US" dirty="0"/>
              <a:t>In object-oriented programming, functions are called </a:t>
            </a:r>
            <a:r>
              <a:rPr lang="en-US" i="1" dirty="0"/>
              <a:t>methods</a:t>
            </a:r>
            <a:r>
              <a:rPr lang="en-US" dirty="0"/>
              <a:t>.</a:t>
            </a:r>
          </a:p>
          <a:p>
            <a:endParaRPr lang="en-US" sz="1300" dirty="0" smtClean="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r>
              <a:rPr lang="en-US" dirty="0" smtClean="0"/>
              <a:t>.</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smtClean="0"/>
              <a:t>Whenever the </a:t>
            </a:r>
            <a:r>
              <a:rPr lang="en-US" dirty="0" smtClean="0">
                <a:latin typeface="Consolas" charset="0"/>
                <a:ea typeface="Consolas" charset="0"/>
                <a:cs typeface="Consolas" charset="0"/>
              </a:rPr>
              <a:t>Button</a:t>
            </a:r>
            <a:r>
              <a:rPr lang="en-US" dirty="0" smtClean="0"/>
              <a:t> object is clicked, the </a:t>
            </a:r>
            <a:r>
              <a:rPr lang="en-US" dirty="0" err="1" smtClean="0">
                <a:solidFill>
                  <a:srgbClr val="0070C0"/>
                </a:solidFill>
                <a:latin typeface="Consolas" charset="0"/>
                <a:ea typeface="Consolas" charset="0"/>
                <a:cs typeface="Consolas" charset="0"/>
              </a:rPr>
              <a:t>resetNameTextField</a:t>
            </a:r>
            <a:r>
              <a:rPr lang="en-US" dirty="0" smtClean="0"/>
              <a:t> action method is triggered in our code.</a:t>
            </a:r>
          </a:p>
          <a:p>
            <a:endParaRPr lang="en-US" sz="1300" dirty="0"/>
          </a:p>
          <a:p>
            <a:r>
              <a:rPr lang="en-US" dirty="0" smtClean="0"/>
              <a:t>So let’s add in the code that resets the name Text Field. Add the following code so that the </a:t>
            </a:r>
            <a:r>
              <a:rPr lang="en-US" dirty="0" err="1" smtClean="0">
                <a:solidFill>
                  <a:srgbClr val="0070C0"/>
                </a:solidFill>
                <a:latin typeface="Consolas" charset="0"/>
                <a:ea typeface="Consolas" charset="0"/>
                <a:cs typeface="Consolas" charset="0"/>
              </a:rPr>
              <a:t>resetNameTextField</a:t>
            </a:r>
            <a:r>
              <a:rPr lang="en-US" dirty="0" smtClean="0"/>
              <a:t> method looks like this:</a:t>
            </a:r>
          </a:p>
          <a:p>
            <a:endParaRPr lang="en-US" dirty="0"/>
          </a:p>
          <a:p>
            <a:endParaRPr lang="en-US" dirty="0" smtClean="0"/>
          </a:p>
          <a:p>
            <a:endParaRPr lang="en-US" dirty="0"/>
          </a:p>
          <a:p>
            <a:endParaRPr lang="en-US" dirty="0" smtClean="0"/>
          </a:p>
          <a:p>
            <a:endParaRPr lang="en-US" sz="5200" dirty="0"/>
          </a:p>
          <a:p>
            <a:r>
              <a:rPr lang="en-US" dirty="0" smtClean="0"/>
              <a:t>Both the </a:t>
            </a:r>
            <a:r>
              <a:rPr lang="en-US" dirty="0" err="1" smtClean="0">
                <a:solidFill>
                  <a:srgbClr val="0070C0"/>
                </a:solidFill>
                <a:latin typeface="Consolas" charset="0"/>
                <a:ea typeface="Consolas" charset="0"/>
                <a:cs typeface="Consolas" charset="0"/>
              </a:rPr>
              <a:t>nameTextField</a:t>
            </a:r>
            <a:r>
              <a:rPr lang="en-US" dirty="0" smtClean="0"/>
              <a:t> and </a:t>
            </a:r>
            <a:r>
              <a:rPr lang="en-US" dirty="0" err="1" smtClean="0">
                <a:solidFill>
                  <a:srgbClr val="0070C0"/>
                </a:solidFill>
                <a:latin typeface="Consolas" charset="0"/>
                <a:ea typeface="Consolas" charset="0"/>
                <a:cs typeface="Consolas" charset="0"/>
              </a:rPr>
              <a:t>helloThereLabel</a:t>
            </a:r>
            <a:r>
              <a:rPr lang="en-US" dirty="0" smtClean="0"/>
              <a:t> have a </a:t>
            </a:r>
            <a:r>
              <a:rPr lang="en-US" dirty="0" smtClean="0">
                <a:solidFill>
                  <a:srgbClr val="0070C0"/>
                </a:solidFill>
                <a:latin typeface="Consolas" charset="0"/>
                <a:ea typeface="Consolas" charset="0"/>
                <a:cs typeface="Consolas" charset="0"/>
              </a:rPr>
              <a:t>text</a:t>
            </a:r>
            <a:r>
              <a:rPr lang="en-US" dirty="0" smtClean="0"/>
              <a:t> property. </a:t>
            </a:r>
          </a:p>
          <a:p>
            <a:endParaRPr lang="en-US" sz="1300" dirty="0"/>
          </a:p>
          <a:p>
            <a:r>
              <a:rPr lang="en-US" dirty="0" smtClean="0"/>
              <a:t>The value of a </a:t>
            </a:r>
            <a:r>
              <a:rPr lang="en-US" dirty="0" smtClean="0">
                <a:latin typeface="Consolas" charset="0"/>
                <a:ea typeface="Consolas" charset="0"/>
                <a:cs typeface="Consolas" charset="0"/>
              </a:rPr>
              <a:t>Text Field</a:t>
            </a:r>
            <a:r>
              <a:rPr lang="en-US" dirty="0" smtClean="0"/>
              <a:t>’s </a:t>
            </a:r>
            <a:r>
              <a:rPr lang="en-US" dirty="0" smtClean="0">
                <a:solidFill>
                  <a:srgbClr val="0070C0"/>
                </a:solidFill>
                <a:latin typeface="Consolas" charset="0"/>
                <a:ea typeface="Consolas" charset="0"/>
                <a:cs typeface="Consolas" charset="0"/>
              </a:rPr>
              <a:t>text</a:t>
            </a:r>
            <a:r>
              <a:rPr lang="en-US" dirty="0" smtClean="0"/>
              <a:t> property is whatever text has been typed into the </a:t>
            </a:r>
            <a:r>
              <a:rPr lang="en-US" dirty="0" smtClean="0">
                <a:latin typeface="Consolas" charset="0"/>
                <a:ea typeface="Consolas" charset="0"/>
                <a:cs typeface="Consolas" charset="0"/>
              </a:rPr>
              <a:t>Text Field</a:t>
            </a:r>
            <a:r>
              <a:rPr lang="en-US" dirty="0" smtClean="0"/>
              <a:t>.</a:t>
            </a:r>
          </a:p>
          <a:p>
            <a:endParaRPr lang="en-US" sz="1300" dirty="0"/>
          </a:p>
          <a:p>
            <a:r>
              <a:rPr lang="en-US" dirty="0" smtClean="0"/>
              <a:t>The value of a </a:t>
            </a:r>
            <a:r>
              <a:rPr lang="en-US" dirty="0" smtClean="0">
                <a:latin typeface="Consolas" charset="0"/>
                <a:ea typeface="Consolas" charset="0"/>
                <a:cs typeface="Consolas" charset="0"/>
              </a:rPr>
              <a:t>Label</a:t>
            </a:r>
            <a:r>
              <a:rPr lang="en-US" dirty="0" smtClean="0">
                <a:ea typeface="Calibri Light" charset="0"/>
                <a:cs typeface="Calibri Light" charset="0"/>
              </a:rPr>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is the text that’s displayed in the </a:t>
            </a:r>
            <a:r>
              <a:rPr lang="en-US" dirty="0" smtClean="0">
                <a:latin typeface="Consolas" charset="0"/>
                <a:ea typeface="Consolas" charset="0"/>
                <a:cs typeface="Consolas" charset="0"/>
              </a:rPr>
              <a:t>label</a:t>
            </a:r>
            <a:r>
              <a:rPr lang="en-US" dirty="0" smtClean="0"/>
              <a:t> on the canvas.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smtClean="0"/>
              <a:t>Run the app in the simulator.</a:t>
            </a:r>
          </a:p>
          <a:p>
            <a:endParaRPr lang="en-US" dirty="0"/>
          </a:p>
          <a:p>
            <a:r>
              <a:rPr lang="en-US" dirty="0" smtClean="0"/>
              <a:t>Test it out by typing something into the name Text Field and tapping the “Reset name” button.</a:t>
            </a:r>
          </a:p>
          <a:p>
            <a:endParaRPr lang="en-US" dirty="0"/>
          </a:p>
          <a:p>
            <a:r>
              <a:rPr lang="en-US" dirty="0" smtClean="0"/>
              <a:t>The Text Field will become blank again.</a:t>
            </a:r>
            <a:endParaRPr lang="en-US" dirty="0"/>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smtClean="0">
                <a:solidFill>
                  <a:srgbClr val="FF0000"/>
                </a:solidFill>
              </a:rPr>
              <a:t>1. Type into the name Text Field</a:t>
            </a:r>
            <a:endParaRPr lang="en-US" sz="2400" b="1" dirty="0">
              <a:solidFill>
                <a:srgbClr val="FF0000"/>
              </a:solidFill>
            </a:endParaRP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smtClean="0">
                <a:solidFill>
                  <a:srgbClr val="FF0000"/>
                </a:solidFill>
              </a:rPr>
              <a:t>2. Click the “Reset name” button</a:t>
            </a:r>
            <a:endParaRPr lang="en-US" sz="2400" b="1" dirty="0">
              <a:solidFill>
                <a:srgbClr val="FF0000"/>
              </a:solidFill>
            </a:endParaRP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a:t>
            </a:r>
            <a:r>
              <a:rPr lang="en-US" sz="2400" b="1" dirty="0" smtClean="0">
                <a:solidFill>
                  <a:srgbClr val="FF0000"/>
                </a:solidFill>
              </a:rPr>
              <a:t>. The Text Field becomes blank</a:t>
            </a:r>
            <a:endParaRPr lang="en-US" sz="2400" b="1" dirty="0">
              <a:solidFill>
                <a:srgbClr val="FF0000"/>
              </a:solidFill>
            </a:endParaRP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Simple Values: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word </a:t>
            </a:r>
            <a:r>
              <a:rPr lang="en-US" dirty="0" smtClean="0">
                <a:latin typeface="Consolas" charset="0"/>
                <a:ea typeface="Consolas" charset="0"/>
                <a:cs typeface="Consolas" charset="0"/>
              </a:rPr>
              <a:t>let</a:t>
            </a:r>
            <a:r>
              <a:rPr lang="en-US" dirty="0" smtClean="0"/>
              <a:t> is used to create a constant.</a:t>
            </a:r>
          </a:p>
          <a:p>
            <a:endParaRPr lang="en-US" dirty="0" smtClean="0"/>
          </a:p>
          <a:p>
            <a:endParaRPr lang="en-US" dirty="0"/>
          </a:p>
          <a:p>
            <a:endParaRPr lang="en-US" dirty="0" smtClean="0"/>
          </a:p>
          <a:p>
            <a:r>
              <a:rPr lang="en-US" dirty="0" smtClean="0"/>
              <a:t>What is a constant?</a:t>
            </a:r>
          </a:p>
          <a:p>
            <a:pPr lvl="1"/>
            <a:r>
              <a:rPr lang="en-US" dirty="0" smtClean="0"/>
              <a:t>A constant is a value that is defined once, and used many times.</a:t>
            </a:r>
          </a:p>
          <a:p>
            <a:pPr lvl="1"/>
            <a:r>
              <a:rPr lang="en-US" dirty="0" smtClean="0"/>
              <a:t>Once it’s set, you can’t change a constant’s value.</a:t>
            </a:r>
          </a:p>
          <a:p>
            <a:pPr lvl="1"/>
            <a:endParaRPr lang="en-US" dirty="0" smtClean="0"/>
          </a:p>
          <a:p>
            <a:r>
              <a:rPr lang="en-US" dirty="0" smtClean="0"/>
              <a:t>Do you know why we create constants in our code?</a:t>
            </a:r>
          </a:p>
          <a:p>
            <a:pPr lvl="1"/>
            <a:r>
              <a:rPr lang="en-US" dirty="0" smtClean="0"/>
              <a:t>This is to get the computer to help us check for errors in our code. The compiler will give an error if we try to change a constant’s value.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smtClean="0"/>
              <a:t>The last thing we want to do for our app is to make it such that the </a:t>
            </a:r>
            <a:r>
              <a:rPr lang="en-US" dirty="0" err="1" smtClean="0">
                <a:solidFill>
                  <a:srgbClr val="0070C0"/>
                </a:solidFill>
                <a:latin typeface="Consolas" charset="0"/>
                <a:ea typeface="Consolas" charset="0"/>
                <a:cs typeface="Consolas" charset="0"/>
              </a:rPr>
              <a:t>helloThereLabel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shows the name that’s typed into the </a:t>
            </a:r>
            <a:r>
              <a:rPr lang="en-US" dirty="0" err="1" smtClean="0">
                <a:solidFill>
                  <a:srgbClr val="0070C0"/>
                </a:solidFill>
                <a:latin typeface="Consolas" charset="0"/>
                <a:ea typeface="Consolas" charset="0"/>
                <a:cs typeface="Consolas" charset="0"/>
              </a:rPr>
              <a:t>nameTextField</a:t>
            </a:r>
            <a:r>
              <a:rPr lang="en-US" dirty="0" smtClean="0"/>
              <a:t>.</a:t>
            </a:r>
          </a:p>
          <a:p>
            <a:endParaRPr lang="en-US" sz="1300" dirty="0"/>
          </a:p>
          <a:p>
            <a:r>
              <a:rPr lang="en-US" dirty="0" smtClean="0"/>
              <a:t>Since we’re working with a </a:t>
            </a:r>
            <a:r>
              <a:rPr lang="en-US" dirty="0" smtClean="0">
                <a:latin typeface="Consolas" charset="0"/>
                <a:ea typeface="Consolas" charset="0"/>
                <a:cs typeface="Consolas" charset="0"/>
              </a:rPr>
              <a:t>Text Field</a:t>
            </a:r>
            <a:r>
              <a:rPr lang="en-US" dirty="0" smtClean="0"/>
              <a:t>, we need a text field delegate in our code.</a:t>
            </a:r>
          </a:p>
          <a:p>
            <a:endParaRPr lang="en-US" sz="1300" dirty="0"/>
          </a:p>
          <a:p>
            <a:r>
              <a:rPr lang="en-US" dirty="0" smtClean="0"/>
              <a:t>A </a:t>
            </a:r>
            <a:r>
              <a:rPr lang="en-US" i="1" dirty="0" smtClean="0"/>
              <a:t>delegate</a:t>
            </a:r>
            <a:r>
              <a:rPr lang="en-US" dirty="0" smtClean="0"/>
              <a:t> is an object that acts together with another object. The text field delegate communicates with the </a:t>
            </a:r>
            <a:r>
              <a:rPr lang="en-US" dirty="0" smtClean="0">
                <a:latin typeface="Consolas" charset="0"/>
                <a:ea typeface="Consolas" charset="0"/>
                <a:cs typeface="Consolas" charset="0"/>
              </a:rPr>
              <a:t>Text Field</a:t>
            </a:r>
            <a:r>
              <a:rPr lang="en-US" dirty="0" smtClean="0"/>
              <a:t> while the user is typing or editing text.</a:t>
            </a:r>
          </a:p>
          <a:p>
            <a:endParaRPr lang="en-US" sz="1300" dirty="0"/>
          </a:p>
          <a:p>
            <a:r>
              <a:rPr lang="en-US" dirty="0" smtClean="0"/>
              <a:t>The text field delegate can detect when important events occur, such as when a user starts or stops typing text.</a:t>
            </a:r>
          </a:p>
          <a:p>
            <a:endParaRPr lang="en-US" sz="1300" dirty="0"/>
          </a:p>
          <a:p>
            <a:r>
              <a:rPr lang="en-US" dirty="0" smtClean="0"/>
              <a:t>Before we can use the text field delegate in our code, we need to add it to the </a:t>
            </a:r>
            <a:r>
              <a:rPr lang="en-US" dirty="0" err="1">
                <a:solidFill>
                  <a:srgbClr val="0070C0"/>
                </a:solidFill>
                <a:latin typeface="Consolas" charset="0"/>
                <a:ea typeface="Consolas" charset="0"/>
                <a:cs typeface="Consolas" charset="0"/>
              </a:rPr>
              <a:t>V</a:t>
            </a:r>
            <a:r>
              <a:rPr lang="en-US" dirty="0" err="1" smtClean="0">
                <a:solidFill>
                  <a:srgbClr val="0070C0"/>
                </a:solidFill>
                <a:latin typeface="Consolas" charset="0"/>
                <a:ea typeface="Consolas" charset="0"/>
                <a:cs typeface="Consolas" charset="0"/>
              </a:rPr>
              <a:t>iewController</a:t>
            </a:r>
            <a:r>
              <a:rPr lang="en-US" dirty="0" smtClean="0"/>
              <a:t> class. The </a:t>
            </a:r>
            <a:r>
              <a:rPr lang="en-US" dirty="0" err="1" smtClean="0">
                <a:solidFill>
                  <a:srgbClr val="0070C0"/>
                </a:solidFill>
                <a:latin typeface="Consolas" charset="0"/>
                <a:ea typeface="Consolas" charset="0"/>
                <a:cs typeface="Consolas" charset="0"/>
              </a:rPr>
              <a:t>ViewController</a:t>
            </a:r>
            <a:r>
              <a:rPr lang="en-US" dirty="0" smtClean="0"/>
              <a:t> class will </a:t>
            </a:r>
            <a:r>
              <a:rPr lang="en-US" i="1" dirty="0" smtClean="0"/>
              <a:t>adopt</a:t>
            </a:r>
            <a:r>
              <a:rPr lang="en-US" dirty="0" smtClean="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smtClean="0"/>
              <a:t>The Text Field Delegate</a:t>
            </a:r>
            <a:endParaRPr lang="en-US" b="1" dirty="0"/>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smtClean="0"/>
              <a:t>Return to the Standard editor by clicking on the button to the left of the “Show the Assistant editor” button.</a:t>
            </a:r>
          </a:p>
          <a:p>
            <a:endParaRPr lang="en-US" dirty="0"/>
          </a:p>
          <a:p>
            <a:endParaRPr lang="en-US" dirty="0" smtClean="0"/>
          </a:p>
          <a:p>
            <a:r>
              <a:rPr lang="en-US" dirty="0" smtClean="0"/>
              <a:t>Click on the </a:t>
            </a:r>
            <a:r>
              <a:rPr lang="en-US" dirty="0" err="1" smtClean="0"/>
              <a:t>ViewController.swift</a:t>
            </a:r>
            <a:r>
              <a:rPr lang="en-US" dirty="0" smtClean="0"/>
              <a:t> file in the Project navigator. This will show the file’s code.</a:t>
            </a:r>
          </a:p>
          <a:p>
            <a:endParaRPr lang="en-US" dirty="0" smtClean="0"/>
          </a:p>
          <a:p>
            <a:r>
              <a:rPr lang="en-US" dirty="0" smtClean="0"/>
              <a:t>Add the text field delegate to the </a:t>
            </a:r>
            <a:r>
              <a:rPr lang="en-US" dirty="0" err="1" smtClean="0">
                <a:latin typeface="Consolas" charset="0"/>
                <a:ea typeface="Consolas" charset="0"/>
                <a:cs typeface="Consolas" charset="0"/>
              </a:rPr>
              <a:t>ViewController</a:t>
            </a:r>
            <a:r>
              <a:rPr lang="en-US" dirty="0" smtClean="0"/>
              <a:t> class by amending the </a:t>
            </a:r>
            <a:r>
              <a:rPr lang="en-US" dirty="0" smtClean="0">
                <a:solidFill>
                  <a:srgbClr val="0070C0"/>
                </a:solidFill>
              </a:rPr>
              <a:t>class</a:t>
            </a:r>
            <a:r>
              <a:rPr lang="en-US" dirty="0" smtClean="0"/>
              <a:t> line in the </a:t>
            </a:r>
            <a:r>
              <a:rPr lang="en-US" dirty="0" err="1" smtClean="0">
                <a:latin typeface="Consolas" charset="0"/>
                <a:ea typeface="Consolas" charset="0"/>
                <a:cs typeface="Consolas" charset="0"/>
              </a:rPr>
              <a:t>ViewController.swift</a:t>
            </a:r>
            <a:r>
              <a:rPr lang="en-US" dirty="0" smtClean="0"/>
              <a:t> file.</a:t>
            </a:r>
          </a:p>
          <a:p>
            <a:endParaRPr lang="en-US" dirty="0"/>
          </a:p>
          <a:p>
            <a:endParaRPr lang="en-US" sz="4000" dirty="0" smtClean="0"/>
          </a:p>
          <a:p>
            <a:r>
              <a:rPr lang="en-US" dirty="0"/>
              <a:t>T</a:t>
            </a:r>
            <a:r>
              <a:rPr lang="en-US" dirty="0" smtClean="0"/>
              <a:t>he </a:t>
            </a:r>
            <a:r>
              <a:rPr lang="en-US" dirty="0" err="1" smtClean="0">
                <a:latin typeface="Consolas" charset="0"/>
                <a:ea typeface="Consolas" charset="0"/>
                <a:cs typeface="Consolas" charset="0"/>
              </a:rPr>
              <a:t>ViewController</a:t>
            </a:r>
            <a:r>
              <a:rPr lang="en-US" dirty="0" smtClean="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smtClean="0"/>
              <a:t>The </a:t>
            </a:r>
            <a:r>
              <a:rPr lang="en-US" dirty="0" err="1" smtClean="0">
                <a:latin typeface="Consolas" charset="0"/>
                <a:ea typeface="Consolas" charset="0"/>
                <a:cs typeface="Consolas" charset="0"/>
              </a:rPr>
              <a:t>ViewController</a:t>
            </a:r>
            <a:r>
              <a:rPr lang="en-US" dirty="0" smtClean="0"/>
              <a:t> needs to set itself as the delegate of the </a:t>
            </a:r>
            <a:r>
              <a:rPr lang="en-US" dirty="0" err="1" smtClean="0">
                <a:solidFill>
                  <a:srgbClr val="0070C0"/>
                </a:solidFill>
                <a:latin typeface="Consolas" charset="0"/>
                <a:ea typeface="Consolas" charset="0"/>
                <a:cs typeface="Consolas" charset="0"/>
              </a:rPr>
              <a:t>nameTextField</a:t>
            </a:r>
            <a:r>
              <a:rPr lang="en-US" dirty="0" smtClean="0"/>
              <a:t> property, so that the </a:t>
            </a:r>
            <a:r>
              <a:rPr lang="en-US" dirty="0" err="1" smtClean="0">
                <a:latin typeface="Consolas" charset="0"/>
                <a:ea typeface="Consolas" charset="0"/>
                <a:cs typeface="Consolas" charset="0"/>
              </a:rPr>
              <a:t>ViewController</a:t>
            </a:r>
            <a:r>
              <a:rPr lang="en-US" dirty="0" smtClean="0"/>
              <a:t> reacts when changes are made to </a:t>
            </a:r>
            <a:r>
              <a:rPr lang="en-US" dirty="0" err="1" smtClean="0">
                <a:solidFill>
                  <a:srgbClr val="0070C0"/>
                </a:solidFill>
                <a:latin typeface="Consolas" charset="0"/>
                <a:ea typeface="Consolas" charset="0"/>
                <a:cs typeface="Consolas" charset="0"/>
              </a:rPr>
              <a:t>nameTextField</a:t>
            </a:r>
            <a:r>
              <a:rPr lang="en-US" dirty="0" smtClean="0"/>
              <a:t>.</a:t>
            </a:r>
          </a:p>
          <a:p>
            <a:endParaRPr lang="en-US" sz="900" dirty="0"/>
          </a:p>
          <a:p>
            <a:r>
              <a:rPr lang="en-US" dirty="0" smtClean="0"/>
              <a:t>We do this by setting the </a:t>
            </a:r>
            <a:r>
              <a:rPr lang="en-US" dirty="0" err="1" smtClean="0">
                <a:solidFill>
                  <a:srgbClr val="0070C0"/>
                </a:solidFill>
                <a:latin typeface="Consolas" charset="0"/>
                <a:ea typeface="Consolas" charset="0"/>
                <a:cs typeface="Consolas" charset="0"/>
              </a:rPr>
              <a:t>nameTextField</a:t>
            </a:r>
            <a:r>
              <a:rPr lang="en-US" dirty="0" err="1" smtClean="0"/>
              <a:t>’s</a:t>
            </a:r>
            <a:r>
              <a:rPr lang="en-US" dirty="0" smtClean="0"/>
              <a:t> </a:t>
            </a:r>
            <a:r>
              <a:rPr lang="en-US" dirty="0" smtClean="0">
                <a:solidFill>
                  <a:srgbClr val="0070C0"/>
                </a:solidFill>
                <a:latin typeface="Consolas" charset="0"/>
                <a:ea typeface="Consolas" charset="0"/>
                <a:cs typeface="Consolas" charset="0"/>
              </a:rPr>
              <a:t>delegate</a:t>
            </a:r>
            <a:r>
              <a:rPr lang="en-US" dirty="0" smtClean="0"/>
              <a:t> property in 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900" dirty="0"/>
          </a:p>
          <a:p>
            <a:r>
              <a:rPr lang="en-US" dirty="0" smtClean="0"/>
              <a:t>Make your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look like this:</a:t>
            </a:r>
          </a:p>
          <a:p>
            <a:endParaRPr lang="en-US" dirty="0" smtClean="0"/>
          </a:p>
          <a:p>
            <a:endParaRPr lang="en-US" dirty="0" smtClean="0"/>
          </a:p>
          <a:p>
            <a:endParaRPr lang="en-US" dirty="0" smtClean="0"/>
          </a:p>
          <a:p>
            <a:endParaRPr lang="en-US" dirty="0"/>
          </a:p>
          <a:p>
            <a:endParaRPr lang="en-US" dirty="0" smtClean="0"/>
          </a:p>
          <a:p>
            <a:endParaRPr lang="en-US" sz="900" dirty="0" smtClean="0"/>
          </a:p>
          <a:p>
            <a:r>
              <a:rPr lang="en-US" dirty="0" smtClean="0"/>
              <a:t>In object-oriented programming, we use the dot operator (</a:t>
            </a:r>
            <a:r>
              <a:rPr lang="en-US" dirty="0" smtClean="0">
                <a:solidFill>
                  <a:srgbClr val="0070C0"/>
                </a:solidFill>
                <a:latin typeface="Consolas" charset="0"/>
                <a:ea typeface="Consolas" charset="0"/>
                <a:cs typeface="Consolas" charset="0"/>
              </a:rPr>
              <a:t>.</a:t>
            </a:r>
            <a:r>
              <a:rPr lang="en-US" dirty="0" smtClean="0"/>
              <a:t>) to </a:t>
            </a:r>
            <a:r>
              <a:rPr lang="en-US" i="1" dirty="0" smtClean="0"/>
              <a:t>access</a:t>
            </a:r>
            <a:r>
              <a:rPr lang="en-US" dirty="0" smtClean="0"/>
              <a:t> a property.</a:t>
            </a:r>
          </a:p>
          <a:p>
            <a:endParaRPr lang="en-US" sz="900" dirty="0"/>
          </a:p>
          <a:p>
            <a:r>
              <a:rPr lang="en-US" dirty="0" smtClean="0"/>
              <a:t>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is called automatically by iOS when your app first starts. So when your app starts, the </a:t>
            </a:r>
            <a:r>
              <a:rPr lang="en-US" dirty="0" err="1" smtClean="0">
                <a:latin typeface="Consolas" charset="0"/>
                <a:ea typeface="Consolas" charset="0"/>
                <a:cs typeface="Consolas" charset="0"/>
              </a:rPr>
              <a:t>ViewController</a:t>
            </a:r>
            <a:r>
              <a:rPr lang="en-US" dirty="0" smtClean="0"/>
              <a:t> sets itself to be the delegate of its </a:t>
            </a:r>
            <a:r>
              <a:rPr lang="en-US" dirty="0" err="1" smtClean="0">
                <a:solidFill>
                  <a:srgbClr val="0070C0"/>
                </a:solidFill>
                <a:latin typeface="Calibri" charset="0"/>
                <a:ea typeface="Calibri" charset="0"/>
                <a:cs typeface="Calibri" charset="0"/>
              </a:rPr>
              <a:t>nameTextField</a:t>
            </a:r>
            <a:r>
              <a:rPr lang="en-US" dirty="0" smtClean="0"/>
              <a:t> property.</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a:t>
            </a:r>
            <a:r>
              <a:rPr lang="en-US" sz="2400" b="1" dirty="0" smtClean="0">
                <a:solidFill>
                  <a:srgbClr val="0070C0"/>
                </a:solidFill>
                <a:latin typeface="Consolas" charset="0"/>
                <a:ea typeface="Consolas" charset="0"/>
                <a:cs typeface="Consolas" charset="0"/>
              </a:rPr>
              <a:t>elf</a:t>
            </a:r>
            <a:r>
              <a:rPr lang="en-US" sz="2400" b="1" dirty="0" smtClean="0"/>
              <a:t> </a:t>
            </a:r>
            <a:r>
              <a:rPr lang="en-US" sz="2400" b="1" dirty="0" smtClean="0">
                <a:solidFill>
                  <a:srgbClr val="FF0000"/>
                </a:solidFill>
              </a:rPr>
              <a:t>refers to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 because this code is in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a:t>
            </a:r>
            <a:endParaRPr lang="en-US" sz="2400" b="1" dirty="0">
              <a:solidFill>
                <a:srgbClr val="FF0000"/>
              </a:solidFill>
            </a:endParaRP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smtClean="0">
                <a:solidFill>
                  <a:srgbClr val="FF0000"/>
                </a:solidFill>
              </a:rPr>
              <a:t>This is the value of the </a:t>
            </a:r>
            <a:r>
              <a:rPr lang="en-US" sz="2400" b="1" dirty="0" err="1" smtClean="0">
                <a:solidFill>
                  <a:srgbClr val="0070C0"/>
                </a:solidFill>
                <a:latin typeface="Consolas" charset="0"/>
                <a:ea typeface="Consolas" charset="0"/>
                <a:cs typeface="Consolas" charset="0"/>
              </a:rPr>
              <a:t>nameTextField</a:t>
            </a:r>
            <a:r>
              <a:rPr lang="en-US" sz="2400" b="1" dirty="0" err="1" smtClean="0">
                <a:solidFill>
                  <a:srgbClr val="FF0000"/>
                </a:solidFill>
              </a:rPr>
              <a:t>’s</a:t>
            </a:r>
            <a:r>
              <a:rPr lang="en-US" sz="2400" b="1" dirty="0" smtClean="0"/>
              <a:t> </a:t>
            </a:r>
            <a:r>
              <a:rPr lang="en-US" sz="2400" b="1" dirty="0" smtClean="0">
                <a:solidFill>
                  <a:srgbClr val="0070C0"/>
                </a:solidFill>
                <a:latin typeface="Consolas" charset="0"/>
                <a:ea typeface="Consolas" charset="0"/>
                <a:cs typeface="Consolas" charset="0"/>
              </a:rPr>
              <a:t>delegate</a:t>
            </a:r>
            <a:r>
              <a:rPr lang="en-US" sz="2400" b="1" dirty="0" smtClean="0"/>
              <a:t> </a:t>
            </a:r>
            <a:r>
              <a:rPr lang="en-US" sz="2400" b="1" dirty="0" smtClean="0">
                <a:solidFill>
                  <a:srgbClr val="FF0000"/>
                </a:solidFill>
              </a:rPr>
              <a:t>property</a:t>
            </a:r>
            <a:endParaRPr lang="en-US" sz="2400" b="1" dirty="0">
              <a:solidFill>
                <a:srgbClr val="FF0000"/>
              </a:solidFill>
            </a:endParaRP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smtClean="0"/>
              <a:t>The text field delegate has 8 methods. We’re going to use 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t> and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when the Return button (or in our app’s case it’s the Done button) on the keyboard is tapped.</a:t>
            </a:r>
          </a:p>
          <a:p>
            <a:pPr lvl="1"/>
            <a:r>
              <a:rPr lang="en-US" dirty="0" smtClean="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after the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 has finished doing it’s “work”.</a:t>
            </a:r>
          </a:p>
          <a:p>
            <a:pPr lvl="1"/>
            <a:r>
              <a:rPr lang="en-US" dirty="0" smtClean="0">
                <a:latin typeface="Calibri" charset="0"/>
                <a:ea typeface="Calibri" charset="0"/>
                <a:cs typeface="Calibri" charset="0"/>
              </a:rPr>
              <a:t>We’ll write code inside this method to change the </a:t>
            </a:r>
            <a:r>
              <a:rPr lang="en-US" dirty="0" err="1" smtClean="0">
                <a:latin typeface="Consolas" charset="0"/>
                <a:ea typeface="Consolas" charset="0"/>
                <a:cs typeface="Consolas" charset="0"/>
              </a:rPr>
              <a:t>helloThereLabel</a:t>
            </a:r>
            <a:r>
              <a:rPr lang="en-US" dirty="0" err="1" smtClean="0">
                <a:latin typeface="Calibri" charset="0"/>
                <a:ea typeface="Calibri" charset="0"/>
                <a:cs typeface="Calibri" charset="0"/>
              </a:rPr>
              <a:t>’s</a:t>
            </a:r>
            <a:r>
              <a:rPr lang="en-US" dirty="0" smtClean="0">
                <a:latin typeface="Calibri" charset="0"/>
                <a:ea typeface="Calibri" charset="0"/>
                <a:cs typeface="Calibri" charset="0"/>
              </a:rPr>
              <a:t> text according to what was typed into the name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textFieldShouldReturn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smtClean="0"/>
              <a:t>This method is called by iOS when the Return key on the keyboard is tapped.</a:t>
            </a:r>
          </a:p>
          <a:p>
            <a:endParaRPr lang="en-US" sz="1200" dirty="0"/>
          </a:p>
          <a:p>
            <a:r>
              <a:rPr lang="en-US" dirty="0" smtClean="0"/>
              <a:t>In our case, this method is called when the Done button is tapped.</a:t>
            </a:r>
          </a:p>
          <a:p>
            <a:endParaRPr lang="en-US" sz="1300" dirty="0"/>
          </a:p>
          <a:p>
            <a:r>
              <a:rPr lang="en-US" dirty="0" smtClean="0"/>
              <a:t>We’ll write code to dismiss the keyboard when the Return or Done key is tapped.</a:t>
            </a:r>
          </a:p>
          <a:p>
            <a:endParaRPr lang="en-US" sz="1300" dirty="0"/>
          </a:p>
          <a:p>
            <a:r>
              <a:rPr lang="en-US" dirty="0" smtClean="0"/>
              <a:t>In the </a:t>
            </a:r>
            <a:r>
              <a:rPr lang="en-US" dirty="0" err="1" smtClean="0">
                <a:solidFill>
                  <a:srgbClr val="0070C0"/>
                </a:solidFill>
                <a:latin typeface="Consolas" charset="0"/>
                <a:ea typeface="Consolas" charset="0"/>
                <a:cs typeface="Consolas" charset="0"/>
              </a:rPr>
              <a:t>ViewController</a:t>
            </a:r>
            <a:r>
              <a:rPr lang="en-US" dirty="0" smtClean="0"/>
              <a:t> class, add the following MARK comment above the </a:t>
            </a:r>
            <a:r>
              <a:rPr lang="en-US" dirty="0" smtClean="0">
                <a:solidFill>
                  <a:srgbClr val="00B050"/>
                </a:solidFill>
                <a:latin typeface="Consolas" charset="0"/>
                <a:ea typeface="Consolas" charset="0"/>
                <a:cs typeface="Consolas" charset="0"/>
              </a:rPr>
              <a:t>//MARK: Actions</a:t>
            </a:r>
            <a:r>
              <a:rPr lang="en-US" dirty="0" smtClean="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smtClean="0"/>
              <a:t>Add the following code just below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MARK:UITextFieldDelegate</a:t>
            </a:r>
            <a:r>
              <a:rPr lang="en-US" dirty="0" smtClean="0"/>
              <a:t>:</a:t>
            </a:r>
          </a:p>
          <a:p>
            <a:endParaRPr lang="en-US" dirty="0" smtClean="0"/>
          </a:p>
          <a:p>
            <a:endParaRPr lang="en-US" dirty="0"/>
          </a:p>
          <a:p>
            <a:endParaRPr lang="en-US" dirty="0" smtClean="0"/>
          </a:p>
          <a:p>
            <a:endParaRPr lang="en-US" dirty="0" smtClean="0"/>
          </a:p>
          <a:p>
            <a:endParaRPr lang="en-US" sz="1300" dirty="0"/>
          </a:p>
          <a:p>
            <a:r>
              <a:rPr lang="en-US" dirty="0" smtClean="0"/>
              <a:t>We’ve just </a:t>
            </a:r>
            <a:r>
              <a:rPr lang="en-US" i="1" dirty="0" smtClean="0"/>
              <a:t>implemented</a:t>
            </a:r>
            <a:r>
              <a:rPr lang="en-US" dirty="0" smtClean="0"/>
              <a:t> the </a:t>
            </a:r>
            <a:r>
              <a:rPr lang="en-US" dirty="0" err="1">
                <a:solidFill>
                  <a:srgbClr val="0070C0"/>
                </a:solidFill>
                <a:latin typeface="Consolas" charset="0"/>
                <a:ea typeface="Consolas" charset="0"/>
                <a:cs typeface="Consolas" charset="0"/>
              </a:rPr>
              <a:t>textFieldShouldReturn</a:t>
            </a:r>
            <a:r>
              <a:rPr lang="en-US" dirty="0" smtClean="0">
                <a:solidFill>
                  <a:srgbClr val="0070C0"/>
                </a:solidFill>
                <a:ea typeface="Consolas" charset="0"/>
                <a:cs typeface="Consolas" charset="0"/>
              </a:rPr>
              <a:t>()</a:t>
            </a:r>
            <a:r>
              <a:rPr lang="en-US" dirty="0" smtClean="0">
                <a:ea typeface="Consolas" charset="0"/>
                <a:cs typeface="Consolas" charset="0"/>
              </a:rPr>
              <a:t> method.</a:t>
            </a:r>
          </a:p>
          <a:p>
            <a:pPr lvl="1"/>
            <a:r>
              <a:rPr lang="en-US" dirty="0" smtClean="0">
                <a:ea typeface="Consolas" charset="0"/>
                <a:cs typeface="Consolas" charset="0"/>
              </a:rPr>
              <a:t>The methods in the delegates are empty shells. It’s up to the programmer to add code to the methods.</a:t>
            </a:r>
          </a:p>
          <a:p>
            <a:pPr lvl="1"/>
            <a:r>
              <a:rPr lang="en-US" dirty="0" smtClean="0">
                <a:ea typeface="Consolas" charset="0"/>
                <a:cs typeface="Consolas" charset="0"/>
              </a:rPr>
              <a:t>Adding code to a method is called </a:t>
            </a:r>
            <a:r>
              <a:rPr lang="en-US" i="1" dirty="0" smtClean="0">
                <a:ea typeface="Consolas" charset="0"/>
                <a:cs typeface="Consolas" charset="0"/>
              </a:rPr>
              <a:t>implementing</a:t>
            </a:r>
            <a:r>
              <a:rPr lang="en-US" dirty="0" smtClean="0">
                <a:ea typeface="Consolas" charset="0"/>
                <a:cs typeface="Consolas" charset="0"/>
              </a:rPr>
              <a:t> a method.</a:t>
            </a:r>
          </a:p>
          <a:p>
            <a:pPr lvl="1"/>
            <a:endParaRPr lang="en-US" sz="1300" dirty="0">
              <a:ea typeface="Consolas" charset="0"/>
              <a:cs typeface="Consolas" charset="0"/>
            </a:endParaRPr>
          </a:p>
          <a:p>
            <a:r>
              <a:rPr lang="en-US" dirty="0" smtClean="0">
                <a:ea typeface="Consolas" charset="0"/>
                <a:cs typeface="Consolas" charset="0"/>
              </a:rPr>
              <a:t>Notice that we’re given help when we type our code. </a:t>
            </a:r>
            <a:r>
              <a:rPr lang="en-US" dirty="0" err="1" smtClean="0">
                <a:ea typeface="Consolas" charset="0"/>
                <a:cs typeface="Consolas" charset="0"/>
              </a:rPr>
              <a:t>Xcode</a:t>
            </a:r>
            <a:r>
              <a:rPr lang="en-US" dirty="0" smtClean="0">
                <a:ea typeface="Consolas" charset="0"/>
                <a:cs typeface="Consolas" charset="0"/>
              </a:rPr>
              <a:t> will suggest to us what to type. This is called </a:t>
            </a:r>
            <a:r>
              <a:rPr lang="en-US" i="1" dirty="0" smtClean="0">
                <a:ea typeface="Consolas" charset="0"/>
                <a:cs typeface="Consolas" charset="0"/>
              </a:rPr>
              <a:t>code completion</a:t>
            </a:r>
            <a:r>
              <a:rPr lang="en-US" dirty="0" smtClean="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smtClean="0">
                <a:solidFill>
                  <a:srgbClr val="FF0000"/>
                </a:solidFill>
              </a:rPr>
              <a:t>This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a Boolean. If we write the code so that it returns </a:t>
            </a:r>
            <a:r>
              <a:rPr lang="en-US" sz="2000" b="1" dirty="0" smtClean="0">
                <a:solidFill>
                  <a:srgbClr val="0070C0"/>
                </a:solidFill>
                <a:latin typeface="Consolas" charset="0"/>
                <a:ea typeface="Consolas" charset="0"/>
                <a:cs typeface="Consolas" charset="0"/>
              </a:rPr>
              <a:t>true</a:t>
            </a:r>
            <a:r>
              <a:rPr lang="en-US" sz="2000" b="1" dirty="0" smtClean="0">
                <a:solidFill>
                  <a:srgbClr val="FF0000"/>
                </a:solidFill>
              </a:rPr>
              <a:t>, the app responds to the Return or Done key being pressed</a:t>
            </a:r>
            <a:endParaRPr lang="en-US" sz="2000" b="1" dirty="0">
              <a:solidFill>
                <a:srgbClr val="FF0000"/>
              </a:solidFill>
            </a:endParaRP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textFieldDidEndEditing</a:t>
            </a:r>
            <a:r>
              <a:rPr lang="en-US" b="1" dirty="0" smtClean="0">
                <a:solidFill>
                  <a:srgbClr val="0070C0"/>
                </a:solidFill>
                <a:latin typeface="Consolas" charset="0"/>
                <a:ea typeface="Consolas" charset="0"/>
                <a:cs typeface="Consolas" charset="0"/>
              </a:rPr>
              <a:t>()</a:t>
            </a:r>
            <a:r>
              <a:rPr lang="en-US" b="1" dirty="0" smtClean="0"/>
              <a:t> Method </a:t>
            </a:r>
            <a:endParaRPr lang="en-US" b="1" dirty="0"/>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smtClean="0"/>
              <a:t>This method is called just before the </a:t>
            </a:r>
            <a:r>
              <a:rPr lang="en-US" dirty="0" smtClean="0">
                <a:latin typeface="Consolas" charset="0"/>
                <a:ea typeface="Consolas" charset="0"/>
                <a:cs typeface="Consolas" charset="0"/>
              </a:rPr>
              <a:t>Text Field</a:t>
            </a:r>
            <a:r>
              <a:rPr lang="en-US" dirty="0" smtClean="0"/>
              <a:t> becomes inactive.</a:t>
            </a:r>
          </a:p>
          <a:p>
            <a:endParaRPr lang="en-US" sz="900" dirty="0"/>
          </a:p>
          <a:p>
            <a:r>
              <a:rPr lang="en-US" dirty="0" smtClean="0"/>
              <a:t>This is a good place to write code that reads whatever has been typed into the name </a:t>
            </a:r>
            <a:r>
              <a:rPr lang="en-US" dirty="0" smtClean="0">
                <a:latin typeface="Consolas" charset="0"/>
                <a:ea typeface="Consolas" charset="0"/>
                <a:cs typeface="Consolas" charset="0"/>
              </a:rPr>
              <a:t>Text Field</a:t>
            </a:r>
            <a:r>
              <a:rPr lang="en-US" dirty="0" smtClean="0">
                <a:ea typeface="Consolas" charset="0"/>
                <a:cs typeface="Consolas" charset="0"/>
              </a:rPr>
              <a:t>, and then changes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a:t>
            </a:r>
          </a:p>
          <a:p>
            <a:endParaRPr lang="en-US" sz="900" dirty="0"/>
          </a:p>
          <a:p>
            <a:r>
              <a:rPr lang="en-US" dirty="0" smtClean="0"/>
              <a:t>So let’s add this code to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UITextFieldDelegate</a:t>
            </a:r>
            <a:r>
              <a:rPr lang="en-US" dirty="0" smtClean="0"/>
              <a:t>:</a:t>
            </a:r>
          </a:p>
          <a:p>
            <a:endParaRPr lang="en-US" dirty="0" smtClean="0"/>
          </a:p>
          <a:p>
            <a:endParaRPr lang="en-US" dirty="0" smtClean="0"/>
          </a:p>
          <a:p>
            <a:endParaRPr lang="en-US" dirty="0"/>
          </a:p>
          <a:p>
            <a:endParaRPr lang="en-US" dirty="0" smtClean="0"/>
          </a:p>
          <a:p>
            <a:endParaRPr lang="en-US" sz="1300" dirty="0"/>
          </a:p>
          <a:p>
            <a:r>
              <a:rPr lang="en-US" dirty="0" smtClean="0"/>
              <a:t>We could actually place this code anywhere within the </a:t>
            </a:r>
            <a:r>
              <a:rPr lang="en-US" dirty="0" err="1" smtClean="0">
                <a:solidFill>
                  <a:srgbClr val="0070C0"/>
                </a:solidFill>
                <a:latin typeface="Consolas" charset="0"/>
                <a:ea typeface="Consolas" charset="0"/>
                <a:cs typeface="Consolas" charset="0"/>
              </a:rPr>
              <a:t>ViewController</a:t>
            </a:r>
            <a:r>
              <a:rPr lang="en-US" dirty="0" smtClean="0"/>
              <a:t> class, but it’s good to keep our code </a:t>
            </a:r>
            <a:r>
              <a:rPr lang="en-US" dirty="0" err="1" smtClean="0"/>
              <a:t>organised</a:t>
            </a:r>
            <a:r>
              <a:rPr lang="en-US" dirty="0" smtClean="0"/>
              <a:t> by placing similar methods together so that it’s easier for us to find our code.</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helloThereLabel</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textField</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smtClean="0"/>
              <a:t>Test out your code by running the app in the simulator.</a:t>
            </a:r>
          </a:p>
          <a:p>
            <a:endParaRPr lang="en-US" sz="900" dirty="0"/>
          </a:p>
          <a:p>
            <a:r>
              <a:rPr lang="en-US" dirty="0" smtClean="0"/>
              <a:t>When you type in something into the name Text Field and tap the Done button on the keyboard, the “Hello there!” words will change to be whatever you’ve typed.</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smtClean="0"/>
              <a:t>You can also use your computer keyboard to type by checking the Connect Hardware Keyboard, and then clicking on Toggle Software Keyboard.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smtClean="0">
                <a:solidFill>
                  <a:srgbClr val="FF0000"/>
                </a:solidFill>
              </a:rPr>
              <a:t>The </a:t>
            </a:r>
            <a:r>
              <a:rPr lang="en-US" sz="2000" b="1" dirty="0" err="1" smtClean="0">
                <a:solidFill>
                  <a:srgbClr val="0070C0"/>
                </a:solidFill>
                <a:latin typeface="Consolas" charset="0"/>
                <a:ea typeface="Consolas" charset="0"/>
                <a:cs typeface="Consolas" charset="0"/>
              </a:rPr>
              <a:t>helloThereLabel</a:t>
            </a:r>
            <a:r>
              <a:rPr lang="en-US" sz="2000" b="1" dirty="0" smtClean="0">
                <a:solidFill>
                  <a:srgbClr val="FF0000"/>
                </a:solidFill>
              </a:rPr>
              <a:t> changes</a:t>
            </a:r>
            <a:endParaRPr lang="en-US" sz="2000" b="1" dirty="0">
              <a:solidFill>
                <a:srgbClr val="FF0000"/>
              </a:solidFill>
            </a:endParaRP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smtClean="0"/>
              <a:t>The very final thing that our Hello World app needs to do is to show whatever’s typed into the name </a:t>
            </a:r>
            <a:r>
              <a:rPr lang="en-US" dirty="0" smtClean="0">
                <a:solidFill>
                  <a:srgbClr val="0070C0"/>
                </a:solidFill>
              </a:rPr>
              <a:t>Text Field</a:t>
            </a:r>
            <a:r>
              <a:rPr lang="en-US" dirty="0" smtClean="0"/>
              <a:t> as a greeting in the </a:t>
            </a:r>
            <a:r>
              <a:rPr lang="en-US" dirty="0" err="1" smtClean="0">
                <a:solidFill>
                  <a:srgbClr val="0070C0"/>
                </a:solidFill>
                <a:latin typeface="Consolas" charset="0"/>
                <a:ea typeface="Consolas" charset="0"/>
                <a:cs typeface="Consolas" charset="0"/>
              </a:rPr>
              <a:t>helloThereLabel</a:t>
            </a:r>
            <a:r>
              <a:rPr lang="en-US" dirty="0" smtClean="0"/>
              <a:t>.</a:t>
            </a:r>
          </a:p>
          <a:p>
            <a:endParaRPr lang="en-US" sz="800" dirty="0"/>
          </a:p>
          <a:p>
            <a:r>
              <a:rPr lang="en-US" dirty="0" smtClean="0"/>
              <a:t>Let’s change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 such that it shows the text “Hello there, [name]!” after the Done button is tapped on the keyboard. [name] is whatever has been typed into the name </a:t>
            </a:r>
            <a:r>
              <a:rPr lang="en-US" dirty="0" smtClean="0">
                <a:solidFill>
                  <a:srgbClr val="0070C0"/>
                </a:solidFill>
                <a:latin typeface="Consolas" charset="0"/>
                <a:ea typeface="Consolas" charset="0"/>
                <a:cs typeface="Consolas" charset="0"/>
              </a:rPr>
              <a:t>Text Field</a:t>
            </a:r>
            <a:r>
              <a:rPr lang="en-US" dirty="0" smtClean="0"/>
              <a:t>.</a:t>
            </a:r>
          </a:p>
          <a:p>
            <a:endParaRPr lang="en-US" sz="800" dirty="0"/>
          </a:p>
          <a:p>
            <a:r>
              <a:rPr lang="en-US" dirty="0" smtClean="0"/>
              <a:t>Amend 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t> method to be this:</a:t>
            </a:r>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smtClean="0">
                <a:solidFill>
                  <a:srgbClr val="FF0000"/>
                </a:solidFill>
              </a:rPr>
              <a:t>Omitting the exclamation mark will cause an error when you build your code.</a:t>
            </a:r>
          </a:p>
          <a:p>
            <a:r>
              <a:rPr lang="en-US" sz="2400" b="1" dirty="0" smtClean="0">
                <a:solidFill>
                  <a:srgbClr val="FF0000"/>
                </a:solidFill>
              </a:rPr>
              <a:t>This is because the value of </a:t>
            </a:r>
            <a:r>
              <a:rPr lang="en-US" sz="2400" b="1" dirty="0" err="1" smtClean="0">
                <a:solidFill>
                  <a:srgbClr val="0070C0"/>
                </a:solidFill>
                <a:latin typeface="Consolas" charset="0"/>
                <a:ea typeface="Consolas" charset="0"/>
                <a:cs typeface="Consolas" charset="0"/>
              </a:rPr>
              <a:t>textField.text</a:t>
            </a:r>
            <a:r>
              <a:rPr lang="en-US" sz="2400" b="1" dirty="0" smtClean="0">
                <a:solidFill>
                  <a:srgbClr val="FF0000"/>
                </a:solidFill>
              </a:rPr>
              <a:t> needs to be “unwrapped” before it can be used.</a:t>
            </a:r>
            <a:endParaRPr lang="en-US" sz="2400" b="1" dirty="0">
              <a:solidFill>
                <a:srgbClr val="FF0000"/>
              </a:solidFill>
            </a:endParaRP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smtClean="0"/>
              <a:t>Test the app in the simulator.</a:t>
            </a:r>
          </a:p>
          <a:p>
            <a:endParaRPr lang="en-US" sz="1200" dirty="0"/>
          </a:p>
          <a:p>
            <a:r>
              <a:rPr lang="en-US" dirty="0" smtClean="0"/>
              <a:t>Once something is typed into the name </a:t>
            </a:r>
            <a:r>
              <a:rPr lang="en-US" dirty="0" smtClean="0">
                <a:latin typeface="Consolas" charset="0"/>
                <a:ea typeface="Consolas" charset="0"/>
                <a:cs typeface="Consolas" charset="0"/>
              </a:rPr>
              <a:t>Text Field</a:t>
            </a:r>
            <a:r>
              <a:rPr lang="en-US" dirty="0" smtClean="0"/>
              <a:t> and the Done button is tapped on the keyboard, whatever’s typed will appear as part of a greeting in the </a:t>
            </a:r>
            <a:r>
              <a:rPr lang="en-US" dirty="0" err="1" smtClean="0">
                <a:solidFill>
                  <a:srgbClr val="0070C0"/>
                </a:solidFill>
                <a:latin typeface="Consolas" charset="0"/>
                <a:ea typeface="Consolas" charset="0"/>
                <a:cs typeface="Consolas" charset="0"/>
              </a:rPr>
              <a:t>helloThereLabel</a:t>
            </a:r>
            <a:r>
              <a:rPr lang="en-US" dirty="0" smtClean="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a:t>
            </a:r>
            <a:r>
              <a:rPr lang="en-US" dirty="0" smtClean="0"/>
              <a:t>he </a:t>
            </a:r>
            <a:r>
              <a:rPr lang="en-US" dirty="0" err="1" smtClean="0">
                <a:solidFill>
                  <a:srgbClr val="0070C0"/>
                </a:solidFill>
                <a:latin typeface="Consolas" charset="0"/>
                <a:ea typeface="Consolas" charset="0"/>
                <a:cs typeface="Consolas" charset="0"/>
              </a:rPr>
              <a:t>helloThereLabel</a:t>
            </a:r>
            <a:r>
              <a:rPr lang="en-US" dirty="0" smtClean="0"/>
              <a:t> text may be truncated, such as:</a:t>
            </a:r>
          </a:p>
          <a:p>
            <a:endParaRPr lang="en-US" dirty="0"/>
          </a:p>
          <a:p>
            <a:endParaRPr lang="en-US" dirty="0" smtClean="0"/>
          </a:p>
          <a:p>
            <a:r>
              <a:rPr lang="en-US" dirty="0" smtClean="0"/>
              <a:t>In that case, lengthen the width of the </a:t>
            </a:r>
            <a:r>
              <a:rPr lang="en-US" dirty="0" err="1" smtClean="0">
                <a:solidFill>
                  <a:srgbClr val="0070C0"/>
                </a:solidFill>
                <a:latin typeface="Consolas" charset="0"/>
                <a:ea typeface="Consolas" charset="0"/>
                <a:cs typeface="Consolas" charset="0"/>
              </a:rPr>
              <a:t>helloThereLabel</a:t>
            </a:r>
            <a:r>
              <a:rPr lang="en-US" dirty="0" smtClean="0"/>
              <a:t>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l="1" r="-1337" b="55182"/>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smtClean="0"/>
              <a:t>The word </a:t>
            </a:r>
            <a:r>
              <a:rPr lang="en-US" dirty="0" err="1" smtClean="0">
                <a:latin typeface="Consolas" charset="0"/>
                <a:ea typeface="Consolas" charset="0"/>
                <a:cs typeface="Consolas" charset="0"/>
              </a:rPr>
              <a:t>var</a:t>
            </a:r>
            <a:r>
              <a:rPr lang="en-US" dirty="0" smtClean="0"/>
              <a:t> is used to create a variable.</a:t>
            </a:r>
          </a:p>
          <a:p>
            <a:endParaRPr lang="en-US" dirty="0" smtClean="0"/>
          </a:p>
          <a:p>
            <a:endParaRPr lang="en-US" dirty="0"/>
          </a:p>
          <a:p>
            <a:endParaRPr lang="en-US" dirty="0" smtClean="0"/>
          </a:p>
          <a:p>
            <a:r>
              <a:rPr lang="en-US" dirty="0" smtClean="0"/>
              <a:t>What is a variable?</a:t>
            </a:r>
          </a:p>
          <a:p>
            <a:pPr lvl="1"/>
            <a:r>
              <a:rPr lang="en-US" dirty="0" smtClean="0"/>
              <a:t>A variable is a value that can change many times.</a:t>
            </a:r>
          </a:p>
          <a:p>
            <a:pPr lvl="1"/>
            <a:r>
              <a:rPr lang="en-US" dirty="0" smtClean="0"/>
              <a:t>The value of a variable can change as many times as you need it to.</a:t>
            </a:r>
          </a:p>
          <a:p>
            <a:pPr lvl="1"/>
            <a:endParaRPr lang="en-US" dirty="0" smtClean="0"/>
          </a:p>
          <a:p>
            <a:r>
              <a:rPr lang="en-US" dirty="0" smtClean="0"/>
              <a:t>Why do we need constants and variables in our code?</a:t>
            </a:r>
          </a:p>
          <a:p>
            <a:pPr lvl="1"/>
            <a:r>
              <a:rPr lang="en-US" dirty="0" smtClean="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#1: Hello World</a:t>
            </a:r>
            <a:endParaRPr lang="en-US" b="1" dirty="0"/>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smtClean="0"/>
              <a:t>Congratulations! You’ve created your first iOS app using the Swift programming language.</a:t>
            </a:r>
          </a:p>
          <a:p>
            <a:endParaRPr lang="en-US" dirty="0"/>
          </a:p>
          <a:p>
            <a:r>
              <a:rPr lang="en-US" dirty="0" smtClean="0"/>
              <a:t>This is what you’ve learnt:</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First Responder </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adsfasdf</a:t>
            </a:r>
            <a:endParaRPr lang="en-US" dirty="0">
              <a:solidFill>
                <a:srgbClr val="FF0000"/>
              </a:solidFill>
            </a:endParaRPr>
          </a:p>
        </p:txBody>
      </p:sp>
    </p:spTree>
    <p:extLst>
      <p:ext uri="{BB962C8B-B14F-4D97-AF65-F5344CB8AC3E}">
        <p14:creationId xmlns:p14="http://schemas.microsoft.com/office/powerpoint/2010/main" val="17358111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smtClean="0"/>
              <a:t>Extra Information: </a:t>
            </a:r>
            <a:r>
              <a:rPr lang="en-US" b="1" dirty="0" err="1" smtClean="0">
                <a:solidFill>
                  <a:srgbClr val="0070C0"/>
                </a:solidFill>
                <a:latin typeface="Consolas" charset="0"/>
                <a:ea typeface="Consolas" charset="0"/>
                <a:cs typeface="Consolas" charset="0"/>
              </a:rPr>
              <a:t>UITextFieldDelegate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Show the use of the other methods. </a:t>
            </a:r>
            <a:r>
              <a:rPr lang="en-US" dirty="0">
                <a:solidFill>
                  <a:srgbClr val="FF0000"/>
                </a:solidFill>
              </a:rPr>
              <a:t>See </a:t>
            </a:r>
            <a:r>
              <a:rPr lang="en-US" dirty="0">
                <a:solidFill>
                  <a:srgbClr val="FF0000"/>
                </a:solidFill>
                <a:hlinkClick r:id="rId2"/>
              </a:rPr>
              <a:t>http://sourcefreeze.com/uitextfield-and-uitextfield-delegate-in-swift</a:t>
            </a:r>
            <a:r>
              <a:rPr lang="en-US" dirty="0" smtClean="0">
                <a:solidFill>
                  <a:srgbClr val="FF0000"/>
                </a:solidFill>
                <a:hlinkClick r:id="rId2"/>
              </a:rPr>
              <a:t>/</a:t>
            </a:r>
            <a:r>
              <a:rPr lang="en-US" dirty="0" smtClean="0">
                <a:solidFill>
                  <a:srgbClr val="FF0000"/>
                </a:solidFill>
              </a:rPr>
              <a:t>.</a:t>
            </a:r>
          </a:p>
          <a:p>
            <a:endParaRPr lang="en-US" dirty="0"/>
          </a:p>
        </p:txBody>
      </p:sp>
    </p:spTree>
    <p:extLst>
      <p:ext uri="{BB962C8B-B14F-4D97-AF65-F5344CB8AC3E}">
        <p14:creationId xmlns:p14="http://schemas.microsoft.com/office/powerpoint/2010/main" val="20060267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Extra Information </a:t>
            </a:r>
            <a:r>
              <a:rPr lang="mr-IN" b="1" dirty="0" smtClean="0">
                <a:solidFill>
                  <a:srgbClr val="FF0000"/>
                </a:solidFill>
              </a:rPr>
              <a:t>–</a:t>
            </a:r>
            <a:r>
              <a:rPr lang="en-US" b="1" dirty="0" smtClean="0">
                <a:solidFill>
                  <a:srgbClr val="FF0000"/>
                </a:solidFill>
              </a:rPr>
              <a:t> The </a:t>
            </a:r>
            <a:r>
              <a:rPr lang="en-US" b="1" dirty="0" err="1" smtClean="0">
                <a:solidFill>
                  <a:srgbClr val="FF0000"/>
                </a:solidFill>
              </a:rPr>
              <a:t>ViewController</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81989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The Table View, </a:t>
            </a:r>
            <a:r>
              <a:rPr lang="en-US" b="1" dirty="0" smtClean="0"/>
              <a:t>Creating the </a:t>
            </a:r>
            <a:r>
              <a:rPr lang="en-US" b="1" dirty="0" smtClean="0"/>
              <a:t>MCQ</a:t>
            </a:r>
            <a:r>
              <a:rPr lang="en-US" b="1" dirty="0" smtClean="0"/>
              <a:t> </a:t>
            </a:r>
            <a:r>
              <a:rPr lang="en-US" b="1" dirty="0" smtClean="0"/>
              <a:t>Quiz </a:t>
            </a:r>
            <a:r>
              <a:rPr lang="en-US" b="1" dirty="0" smtClean="0"/>
              <a:t>App, and Using GitHub</a:t>
            </a:r>
            <a:endParaRPr lang="en-US" b="1" dirty="0"/>
          </a:p>
        </p:txBody>
      </p:sp>
      <p:sp>
        <p:nvSpPr>
          <p:cNvPr id="4" name="Content Placeholder 3"/>
          <p:cNvSpPr>
            <a:spLocks noGrp="1"/>
          </p:cNvSpPr>
          <p:nvPr>
            <p:ph idx="1"/>
          </p:nvPr>
        </p:nvSpPr>
        <p:spPr>
          <a:xfrm>
            <a:off x="838200" y="1825624"/>
            <a:ext cx="6100482" cy="5032375"/>
          </a:xfrm>
        </p:spPr>
        <p:txBody>
          <a:bodyPr>
            <a:normAutofit fontScale="92500" lnSpcReduction="10000"/>
          </a:bodyPr>
          <a:lstStyle/>
          <a:p>
            <a:r>
              <a:rPr lang="en-US" dirty="0" smtClean="0"/>
              <a:t>Our next app will make use of a Table View.</a:t>
            </a:r>
          </a:p>
          <a:p>
            <a:endParaRPr lang="en-US" dirty="0"/>
          </a:p>
          <a:p>
            <a:r>
              <a:rPr lang="en-US" dirty="0" smtClean="0"/>
              <a:t>A Table View is a very common UI element in iOS. It’s used to show a scrolling list of items.</a:t>
            </a:r>
          </a:p>
          <a:p>
            <a:endParaRPr lang="en-US" dirty="0"/>
          </a:p>
          <a:p>
            <a:r>
              <a:rPr lang="en-US" dirty="0" smtClean="0"/>
              <a:t>We’ll be using Table View to show a list of 2 items. These items can be tapped on to select the correct answer to a question</a:t>
            </a:r>
            <a:r>
              <a:rPr lang="en-US" dirty="0" smtClean="0"/>
              <a:t>.</a:t>
            </a:r>
          </a:p>
          <a:p>
            <a:endParaRPr lang="en-US" dirty="0"/>
          </a:p>
          <a:p>
            <a:r>
              <a:rPr lang="en-US" dirty="0" smtClean="0">
                <a:solidFill>
                  <a:srgbClr val="FF0000"/>
                </a:solidFill>
              </a:rPr>
              <a:t>We’ll also use GitHub to manage our source code.</a:t>
            </a:r>
            <a:endParaRPr lang="en-US" dirty="0">
              <a:solidFill>
                <a:srgbClr val="FF0000"/>
              </a:solidFill>
            </a:endParaRPr>
          </a:p>
        </p:txBody>
      </p:sp>
    </p:spTree>
    <p:extLst>
      <p:ext uri="{BB962C8B-B14F-4D97-AF65-F5344CB8AC3E}">
        <p14:creationId xmlns:p14="http://schemas.microsoft.com/office/powerpoint/2010/main" val="11018267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Lesson Objectives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6511697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563463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Creating the User Interface (UI)</a:t>
            </a:r>
            <a:endParaRPr lang="en-US" b="1" dirty="0"/>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smtClean="0"/>
              <a:t>Go ahead and create a Single View App that has the name </a:t>
            </a:r>
            <a:r>
              <a:rPr lang="en-US" dirty="0" smtClean="0"/>
              <a:t>MCQ </a:t>
            </a:r>
            <a:r>
              <a:rPr lang="en-US" dirty="0" smtClean="0"/>
              <a:t>Quiz</a:t>
            </a:r>
            <a:r>
              <a:rPr lang="en-US" dirty="0" smtClean="0"/>
              <a:t>. The steps are the same as for the Hello World app.</a:t>
            </a:r>
          </a:p>
          <a:p>
            <a:endParaRPr lang="en-US" dirty="0"/>
          </a:p>
          <a:p>
            <a:r>
              <a:rPr lang="en-US" dirty="0" smtClean="0"/>
              <a:t>When creating the project, leave the “Create </a:t>
            </a:r>
            <a:r>
              <a:rPr lang="en-US" dirty="0" err="1" smtClean="0"/>
              <a:t>Git</a:t>
            </a:r>
            <a:r>
              <a:rPr lang="en-US" dirty="0" smtClean="0"/>
              <a:t> repository on my Mac” unchecked.</a:t>
            </a:r>
          </a:p>
          <a:p>
            <a:endParaRPr lang="en-US" dirty="0"/>
          </a:p>
          <a:p>
            <a:r>
              <a:rPr lang="en-US" dirty="0" smtClean="0"/>
              <a:t>On this same screen, you can create a new folder for this app, so that things are more </a:t>
            </a:r>
            <a:r>
              <a:rPr lang="en-US" dirty="0" err="1" smtClean="0"/>
              <a:t>organised</a:t>
            </a:r>
            <a:r>
              <a:rPr lang="en-US" dirty="0" smtClean="0"/>
              <a:t>.</a:t>
            </a:r>
          </a:p>
          <a:p>
            <a:endParaRPr lang="en-US" dirty="0"/>
          </a:p>
          <a:p>
            <a:r>
              <a:rPr lang="en-US" dirty="0" smtClean="0"/>
              <a:t>And in “Add to:”, leave the default option of “Don’t add to any project or workspace” selected.</a:t>
            </a:r>
          </a:p>
          <a:p>
            <a:endParaRPr lang="en-US" dirty="0"/>
          </a:p>
          <a:p>
            <a:r>
              <a:rPr lang="en-US" dirty="0" smtClean="0"/>
              <a:t>Then drag in 2 </a:t>
            </a:r>
            <a:r>
              <a:rPr lang="en-US" dirty="0" smtClean="0">
                <a:latin typeface="Consolas" charset="0"/>
                <a:ea typeface="Consolas" charset="0"/>
                <a:cs typeface="Consolas" charset="0"/>
              </a:rPr>
              <a:t>Label</a:t>
            </a:r>
            <a:r>
              <a:rPr lang="en-US" dirty="0" smtClean="0"/>
              <a:t>s onto the canvas of  </a:t>
            </a:r>
            <a:r>
              <a:rPr lang="en-US" dirty="0" err="1" smtClean="0">
                <a:latin typeface="Consolas" charset="0"/>
                <a:ea typeface="Consolas" charset="0"/>
                <a:cs typeface="Consolas" charset="0"/>
              </a:rPr>
              <a:t>main.storyboard</a:t>
            </a:r>
            <a:r>
              <a:rPr lang="en-US" dirty="0" smtClean="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We’ll also need a </a:t>
            </a:r>
            <a:r>
              <a:rPr lang="en-US" dirty="0" smtClean="0">
                <a:latin typeface="Consolas" charset="0"/>
                <a:ea typeface="Consolas" charset="0"/>
                <a:cs typeface="Consolas" charset="0"/>
              </a:rPr>
              <a:t>Table View</a:t>
            </a:r>
            <a:r>
              <a:rPr lang="en-US" dirty="0" smtClean="0"/>
              <a:t> object, so drag it onto the canvas.</a:t>
            </a:r>
          </a:p>
          <a:p>
            <a:endParaRPr lang="en-US" dirty="0"/>
          </a:p>
          <a:p>
            <a:r>
              <a:rPr lang="en-US" dirty="0" smtClean="0"/>
              <a:t>Drag the </a:t>
            </a:r>
            <a:r>
              <a:rPr lang="en-US" dirty="0" smtClean="0">
                <a:latin typeface="Consolas" charset="0"/>
                <a:ea typeface="Consolas" charset="0"/>
                <a:cs typeface="Consolas" charset="0"/>
              </a:rPr>
              <a:t>Table View</a:t>
            </a:r>
            <a:r>
              <a:rPr lang="en-US" dirty="0" smtClean="0"/>
              <a:t> object, not the </a:t>
            </a:r>
            <a:r>
              <a:rPr lang="en-US" dirty="0" smtClean="0">
                <a:latin typeface="Consolas" charset="0"/>
                <a:ea typeface="Consolas" charset="0"/>
                <a:cs typeface="Consolas" charset="0"/>
              </a:rPr>
              <a:t>Table View Controller</a:t>
            </a:r>
            <a:r>
              <a:rPr lang="en-US" dirty="0" smtClean="0"/>
              <a:t> object.</a:t>
            </a:r>
          </a:p>
          <a:p>
            <a:endParaRPr lang="en-US" dirty="0"/>
          </a:p>
          <a:p>
            <a:r>
              <a:rPr lang="en-US" dirty="0" smtClean="0"/>
              <a:t>You can search for the Table View object by typing its name into the search field.</a:t>
            </a:r>
            <a:endParaRPr lang="en-US" dirty="0"/>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Position the UI elements as shown.</a:t>
            </a:r>
          </a:p>
          <a:p>
            <a:endParaRPr lang="en-US" dirty="0"/>
          </a:p>
          <a:p>
            <a:r>
              <a:rPr lang="en-US" dirty="0" smtClean="0"/>
              <a:t>Also amend the </a:t>
            </a:r>
            <a:r>
              <a:rPr lang="en-US" dirty="0" smtClean="0">
                <a:latin typeface="Consolas" charset="0"/>
                <a:ea typeface="Consolas" charset="0"/>
                <a:cs typeface="Consolas" charset="0"/>
              </a:rPr>
              <a:t>Label</a:t>
            </a:r>
            <a:r>
              <a:rPr lang="en-US" dirty="0" smtClean="0"/>
              <a:t>’s text as shown.</a:t>
            </a:r>
            <a:endParaRPr lang="en-US" dirty="0"/>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smtClean="0">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Exercise: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smtClean="0"/>
              <a:t>Let’s try some Swift coding!</a:t>
            </a:r>
          </a:p>
          <a:p>
            <a:r>
              <a:rPr lang="en-US" dirty="0" smtClean="0"/>
              <a:t>Launch </a:t>
            </a:r>
            <a:r>
              <a:rPr lang="en-US" dirty="0" err="1" smtClean="0"/>
              <a:t>Xcode</a:t>
            </a:r>
            <a:r>
              <a:rPr lang="en-US" dirty="0" smtClean="0"/>
              <a:t>, and create a blank playground.</a:t>
            </a:r>
          </a:p>
          <a:p>
            <a:r>
              <a:rPr lang="en-US" dirty="0" smtClean="0"/>
              <a:t>Run the following code:</a:t>
            </a:r>
          </a:p>
          <a:p>
            <a:endParaRPr lang="en-US" dirty="0" smtClean="0"/>
          </a:p>
          <a:p>
            <a:endParaRPr lang="en-US" dirty="0"/>
          </a:p>
          <a:p>
            <a:endParaRPr lang="en-US" dirty="0" smtClean="0"/>
          </a:p>
          <a:p>
            <a:endParaRPr lang="en-US" dirty="0"/>
          </a:p>
          <a:p>
            <a:r>
              <a:rPr lang="en-US" dirty="0" smtClean="0"/>
              <a:t>You should get this output:</a:t>
            </a: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smtClean="0"/>
              <a:t>Click on the </a:t>
            </a:r>
            <a:r>
              <a:rPr lang="en-US" dirty="0" smtClean="0">
                <a:latin typeface="Consolas" charset="0"/>
                <a:ea typeface="Consolas" charset="0"/>
                <a:cs typeface="Consolas" charset="0"/>
              </a:rPr>
              <a:t>Table View</a:t>
            </a:r>
            <a:r>
              <a:rPr lang="en-US" dirty="0" smtClean="0"/>
              <a:t> on the  </a:t>
            </a:r>
            <a:r>
              <a:rPr lang="en-US" dirty="0" err="1" smtClean="0">
                <a:latin typeface="Consolas" charset="0"/>
                <a:ea typeface="Consolas" charset="0"/>
                <a:cs typeface="Consolas" charset="0"/>
              </a:rPr>
              <a:t>Main.storyboard</a:t>
            </a:r>
            <a:r>
              <a:rPr lang="en-US" dirty="0" smtClean="0"/>
              <a:t> canvas and in the Attributes inspector change the number of Prototype Cells to 1.</a:t>
            </a:r>
          </a:p>
          <a:p>
            <a:endParaRPr lang="en-US" dirty="0"/>
          </a:p>
          <a:p>
            <a:r>
              <a:rPr lang="en-US" dirty="0" smtClean="0"/>
              <a:t>Then click on the prototype cell in </a:t>
            </a:r>
            <a:r>
              <a:rPr lang="en-US" dirty="0" err="1" smtClean="0">
                <a:latin typeface="Consolas" charset="0"/>
                <a:ea typeface="Consolas" charset="0"/>
                <a:cs typeface="Consolas" charset="0"/>
              </a:rPr>
              <a:t>Main.storyboard</a:t>
            </a:r>
            <a:r>
              <a:rPr lang="en-US" dirty="0" smtClean="0"/>
              <a:t> canvas and in the Attributes inspector change its Style </a:t>
            </a:r>
            <a:r>
              <a:rPr lang="en-US" dirty="0" smtClean="0"/>
              <a:t>to “Basic”, and for the Identifier give it a name, for example “</a:t>
            </a:r>
            <a:r>
              <a:rPr lang="en-US" dirty="0" err="1" smtClean="0"/>
              <a:t>optionsCell</a:t>
            </a:r>
            <a:r>
              <a:rPr lang="en-US" dirty="0" smtClean="0"/>
              <a:t>”.</a:t>
            </a:r>
          </a:p>
          <a:p>
            <a:endParaRPr lang="en-US" dirty="0"/>
          </a:p>
          <a:p>
            <a:r>
              <a:rPr lang="en-US" dirty="0" smtClean="0"/>
              <a:t>This cell identifier is a name that we can use in our code to tell iOS to reuse this cell. We will use this identifier in our code soon.</a:t>
            </a:r>
          </a:p>
          <a:p>
            <a:endParaRPr lang="en-US" dirty="0"/>
          </a:p>
          <a:p>
            <a:r>
              <a:rPr lang="en-US" dirty="0" smtClean="0"/>
              <a:t>Reusing a cell will be explained later.</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smtClean="0"/>
              <a:t>So in </a:t>
            </a:r>
            <a:r>
              <a:rPr lang="en-US" dirty="0" err="1" smtClean="0">
                <a:latin typeface="Consolas" charset="0"/>
                <a:ea typeface="Consolas" charset="0"/>
                <a:cs typeface="Consolas" charset="0"/>
              </a:rPr>
              <a:t>Main.storyboard</a:t>
            </a:r>
            <a:r>
              <a:rPr lang="en-US" dirty="0" smtClean="0"/>
              <a:t> we’ve set up a Table View containing a cell that serves as a template that the other cells will follow. This is called a </a:t>
            </a:r>
            <a:r>
              <a:rPr lang="en-US" i="1" dirty="0" err="1" smtClean="0"/>
              <a:t>protoype</a:t>
            </a:r>
            <a:r>
              <a:rPr lang="en-US" dirty="0" smtClean="0"/>
              <a:t>.</a:t>
            </a:r>
          </a:p>
          <a:p>
            <a:endParaRPr lang="en-US" dirty="0"/>
          </a:p>
          <a:p>
            <a:r>
              <a:rPr lang="en-US" dirty="0" smtClean="0"/>
              <a:t>We’ve also made some settings to this prototype cell so that it shows some text (called the cell title), and given this prototype an identifier name of </a:t>
            </a:r>
            <a:r>
              <a:rPr lang="en-US" dirty="0" err="1" smtClean="0"/>
              <a:t>optionsCell</a:t>
            </a:r>
            <a:r>
              <a:rPr lang="en-US" dirty="0" smtClean="0"/>
              <a:t>.</a:t>
            </a:r>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smtClean="0"/>
              <a:t>Test out the app in the simulator.</a:t>
            </a:r>
          </a:p>
          <a:p>
            <a:endParaRPr lang="en-US" dirty="0"/>
          </a:p>
          <a:p>
            <a:r>
              <a:rPr lang="en-US" dirty="0" smtClean="0"/>
              <a:t>You’ll see an empty </a:t>
            </a:r>
            <a:r>
              <a:rPr lang="en-US" dirty="0" smtClean="0">
                <a:latin typeface="Consolas" charset="0"/>
                <a:ea typeface="Consolas" charset="0"/>
                <a:cs typeface="Consolas" charset="0"/>
              </a:rPr>
              <a:t>Table View</a:t>
            </a:r>
            <a:r>
              <a:rPr lang="en-US" dirty="0" smtClean="0"/>
              <a:t>.</a:t>
            </a:r>
          </a:p>
          <a:p>
            <a:endParaRPr lang="en-US" dirty="0"/>
          </a:p>
          <a:p>
            <a:r>
              <a:rPr lang="en-US" dirty="0" smtClean="0"/>
              <a:t>The </a:t>
            </a:r>
            <a:r>
              <a:rPr lang="en-US" dirty="0" smtClean="0">
                <a:latin typeface="Consolas" charset="0"/>
                <a:ea typeface="Consolas" charset="0"/>
                <a:cs typeface="Consolas" charset="0"/>
              </a:rPr>
              <a:t>Table View</a:t>
            </a:r>
            <a:r>
              <a:rPr lang="en-US" dirty="0" smtClean="0"/>
              <a:t> is scrollable. Drag up and down with the mouse to see the scrolling. </a:t>
            </a:r>
            <a:endParaRPr lang="en-US" dirty="0" smtClean="0"/>
          </a:p>
          <a:p>
            <a:endParaRPr lang="en-US" dirty="0"/>
          </a:p>
          <a:p>
            <a:r>
              <a:rPr lang="en-US" dirty="0" smtClean="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8681825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Click on the </a:t>
            </a:r>
            <a:r>
              <a:rPr lang="en-US" dirty="0" err="1" smtClean="0">
                <a:latin typeface="Consolas" charset="0"/>
                <a:ea typeface="Consolas" charset="0"/>
                <a:cs typeface="Consolas" charset="0"/>
              </a:rPr>
              <a:t>main.storyboard</a:t>
            </a:r>
            <a:r>
              <a:rPr lang="en-US" dirty="0" smtClean="0"/>
              <a:t> file in the Navigator area (on the left-hand side area).</a:t>
            </a:r>
          </a:p>
          <a:p>
            <a:r>
              <a:rPr lang="en-US" dirty="0" smtClean="0"/>
              <a:t>Turn on the Assistant editor by clicking its button on the top right.</a:t>
            </a:r>
          </a:p>
          <a:p>
            <a:endParaRPr lang="en-US" dirty="0" smtClean="0"/>
          </a:p>
          <a:p>
            <a:endParaRPr lang="en-US" dirty="0"/>
          </a:p>
        </p:txBody>
      </p:sp>
      <p:sp>
        <p:nvSpPr>
          <p:cNvPr id="2" name="Title 1"/>
          <p:cNvSpPr>
            <a:spLocks noGrp="1"/>
          </p:cNvSpPr>
          <p:nvPr>
            <p:ph type="title"/>
          </p:nvPr>
        </p:nvSpPr>
        <p:spPr>
          <a:xfrm>
            <a:off x="838200" y="3175"/>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4664122" y="2806264"/>
            <a:ext cx="7299278" cy="2175669"/>
          </a:xfrm>
        </p:spPr>
        <p:txBody>
          <a:bodyPr/>
          <a:lstStyle/>
          <a:p>
            <a:r>
              <a:rPr lang="en-US" dirty="0" smtClean="0"/>
              <a:t>You’ll see the </a:t>
            </a:r>
            <a:r>
              <a:rPr lang="en-US" dirty="0" err="1" smtClean="0">
                <a:latin typeface="Consolas" charset="0"/>
                <a:ea typeface="Consolas" charset="0"/>
                <a:cs typeface="Consolas" charset="0"/>
              </a:rPr>
              <a:t>ViewController.swift</a:t>
            </a:r>
            <a:r>
              <a:rPr lang="en-US" dirty="0" smtClean="0"/>
              <a:t> source code in the assistant editor.</a:t>
            </a:r>
          </a:p>
          <a:p>
            <a:r>
              <a:rPr lang="en-US" dirty="0" smtClean="0"/>
              <a:t>In this source code, </a:t>
            </a:r>
            <a:r>
              <a:rPr lang="en-US" dirty="0"/>
              <a:t>a</a:t>
            </a:r>
            <a:r>
              <a:rPr lang="en-US" dirty="0" smtClean="0"/>
              <a:t>dd a </a:t>
            </a:r>
            <a:r>
              <a:rPr lang="en-US" dirty="0" smtClean="0">
                <a:solidFill>
                  <a:srgbClr val="00B050"/>
                </a:solidFill>
                <a:latin typeface="Consolas" charset="0"/>
                <a:ea typeface="Consolas" charset="0"/>
                <a:cs typeface="Consolas" charset="0"/>
              </a:rPr>
              <a:t>//MARK: Properties</a:t>
            </a:r>
            <a:r>
              <a:rPr lang="en-US" dirty="0" smtClean="0"/>
              <a:t> comment just below the </a:t>
            </a:r>
            <a:r>
              <a:rPr lang="en-US" dirty="0" smtClean="0">
                <a:solidFill>
                  <a:srgbClr val="0070C0"/>
                </a:solidFill>
                <a:latin typeface="Consolas" charset="0"/>
                <a:ea typeface="Consolas" charset="0"/>
                <a:cs typeface="Consolas" charset="0"/>
              </a:rPr>
              <a:t>class</a:t>
            </a:r>
            <a:r>
              <a:rPr lang="en-US" dirty="0" smtClean="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smtClean="0"/>
              <a:t>Control-drag the </a:t>
            </a:r>
            <a:r>
              <a:rPr lang="en-US" dirty="0" smtClean="0">
                <a:latin typeface="Consolas" charset="0"/>
                <a:ea typeface="Consolas" charset="0"/>
                <a:cs typeface="Consolas" charset="0"/>
              </a:rPr>
              <a:t>Table View</a:t>
            </a:r>
            <a:r>
              <a:rPr lang="en-US" dirty="0" smtClean="0"/>
              <a:t> object from </a:t>
            </a:r>
            <a:r>
              <a:rPr lang="en-US" dirty="0" err="1" smtClean="0">
                <a:latin typeface="Consolas" charset="0"/>
                <a:ea typeface="Consolas" charset="0"/>
                <a:cs typeface="Consolas" charset="0"/>
              </a:rPr>
              <a:t>Main.storyboard</a:t>
            </a:r>
            <a:r>
              <a:rPr lang="en-US" dirty="0" smtClean="0"/>
              <a:t> onto the </a:t>
            </a:r>
            <a:r>
              <a:rPr lang="en-US" dirty="0" err="1" smtClean="0">
                <a:latin typeface="Consolas" charset="0"/>
                <a:ea typeface="Consolas" charset="0"/>
                <a:cs typeface="Consolas" charset="0"/>
              </a:rPr>
              <a:t>ViewController.swift</a:t>
            </a:r>
            <a:r>
              <a:rPr lang="en-US" dirty="0" smtClean="0"/>
              <a:t> code, just below the </a:t>
            </a:r>
            <a:r>
              <a:rPr lang="en-US" dirty="0" smtClean="0">
                <a:solidFill>
                  <a:srgbClr val="00B050"/>
                </a:solidFill>
                <a:latin typeface="Consolas" charset="0"/>
                <a:ea typeface="Consolas" charset="0"/>
                <a:cs typeface="Consolas" charset="0"/>
              </a:rPr>
              <a:t>//MARK: Properties</a:t>
            </a:r>
            <a:r>
              <a:rPr lang="en-US" dirty="0" smtClean="0"/>
              <a:t> comment. A dialogue box appears.</a:t>
            </a:r>
          </a:p>
          <a:p>
            <a:r>
              <a:rPr lang="en-US" dirty="0" smtClean="0"/>
              <a:t>Name this object as </a:t>
            </a:r>
            <a:r>
              <a:rPr lang="en-US" dirty="0" err="1" smtClean="0">
                <a:latin typeface="Consolas" charset="0"/>
                <a:ea typeface="Consolas" charset="0"/>
                <a:cs typeface="Consolas" charset="0"/>
              </a:rPr>
              <a:t>tableView</a:t>
            </a:r>
            <a:r>
              <a:rPr lang="en-US" dirty="0" smtClean="0"/>
              <a:t>. Leave the other options as they are.</a:t>
            </a:r>
          </a:p>
          <a:p>
            <a:r>
              <a:rPr lang="en-US" dirty="0" smtClean="0"/>
              <a:t>Click Connect. This creates an </a:t>
            </a:r>
            <a:r>
              <a:rPr lang="en-US" i="1" dirty="0" smtClean="0"/>
              <a:t>outlet</a:t>
            </a:r>
            <a:r>
              <a:rPr lang="en-US" dirty="0" smtClean="0"/>
              <a:t> for the </a:t>
            </a:r>
            <a:r>
              <a:rPr lang="en-US" dirty="0" smtClean="0">
                <a:latin typeface="Consolas" charset="0"/>
                <a:ea typeface="Consolas" charset="0"/>
                <a:cs typeface="Consolas" charset="0"/>
              </a:rPr>
              <a:t>Table View</a:t>
            </a:r>
            <a:r>
              <a:rPr lang="en-US" dirty="0" smtClean="0"/>
              <a:t> object in our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adopt the </a:t>
            </a:r>
            <a:r>
              <a:rPr lang="en-US" dirty="0" smtClean="0">
                <a:latin typeface="Consolas" charset="0"/>
                <a:ea typeface="Consolas" charset="0"/>
                <a:cs typeface="Consolas" charset="0"/>
              </a:rPr>
              <a:t>Table View</a:t>
            </a:r>
            <a:r>
              <a:rPr lang="en-US" dirty="0" smtClean="0"/>
              <a:t> delegate into the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smtClean="0">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4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smtClean="0"/>
              <a:t>Adopt the </a:t>
            </a:r>
            <a:r>
              <a:rPr lang="en-US" dirty="0" err="1" smtClean="0">
                <a:solidFill>
                  <a:srgbClr val="0070C0"/>
                </a:solidFill>
                <a:latin typeface="Consolas" charset="0"/>
                <a:ea typeface="Consolas" charset="0"/>
                <a:cs typeface="Consolas" charset="0"/>
              </a:rPr>
              <a:t>UITableViewDelegate</a:t>
            </a:r>
            <a:r>
              <a:rPr lang="en-US" dirty="0" smtClean="0"/>
              <a:t> into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r>
              <a:rPr lang="en-US" dirty="0" smtClean="0"/>
              <a:t>Set the </a:t>
            </a:r>
            <a:r>
              <a:rPr lang="en-US" dirty="0" err="1" smtClean="0">
                <a:solidFill>
                  <a:srgbClr val="0070C0"/>
                </a:solidFill>
                <a:latin typeface="Consolas" charset="0"/>
                <a:ea typeface="Consolas" charset="0"/>
                <a:cs typeface="Consolas" charset="0"/>
              </a:rPr>
              <a:t>tableView</a:t>
            </a:r>
            <a:r>
              <a:rPr lang="en-US" dirty="0" err="1" smtClean="0">
                <a:ea typeface="Consolas" charset="0"/>
                <a:cs typeface="Consolas" charset="0"/>
              </a:rPr>
              <a:t>’s</a:t>
            </a:r>
            <a:r>
              <a:rPr lang="en-US" dirty="0" smtClean="0">
                <a:ea typeface="Consolas" charset="0"/>
                <a:cs typeface="Consolas" charset="0"/>
              </a:rPr>
              <a:t> </a:t>
            </a:r>
            <a:r>
              <a:rPr lang="en-US" dirty="0" smtClean="0"/>
              <a:t> delegate to be this </a:t>
            </a:r>
            <a:r>
              <a:rPr lang="en-US" dirty="0" err="1" smtClean="0">
                <a:solidFill>
                  <a:srgbClr val="0070C0"/>
                </a:solidFill>
                <a:latin typeface="Consolas" charset="0"/>
                <a:ea typeface="Consolas" charset="0"/>
                <a:cs typeface="Consolas" charset="0"/>
              </a:rPr>
              <a:t>ViewController</a:t>
            </a:r>
            <a:r>
              <a:rPr lang="en-US" dirty="0" smtClean="0"/>
              <a:t>:</a:t>
            </a:r>
          </a:p>
          <a:p>
            <a:endParaRPr lang="en-US" dirty="0"/>
          </a:p>
          <a:p>
            <a:endParaRPr lang="en-US" dirty="0" smtClean="0"/>
          </a:p>
          <a:p>
            <a:endParaRPr lang="en-US" dirty="0" smtClean="0"/>
          </a:p>
          <a:p>
            <a:endParaRPr lang="en-US" dirty="0"/>
          </a:p>
          <a:p>
            <a:r>
              <a:rPr lang="en-US" dirty="0" smtClean="0"/>
              <a:t>This sets up communication between the </a:t>
            </a:r>
            <a:r>
              <a:rPr lang="en-US" dirty="0" smtClean="0">
                <a:latin typeface="Consolas" charset="0"/>
                <a:ea typeface="Consolas" charset="0"/>
                <a:cs typeface="Consolas" charset="0"/>
              </a:rPr>
              <a:t>Table View</a:t>
            </a:r>
            <a:r>
              <a:rPr lang="en-US" dirty="0" smtClean="0"/>
              <a:t> and the </a:t>
            </a:r>
            <a:r>
              <a:rPr lang="en-US" dirty="0" err="1" smtClean="0">
                <a:solidFill>
                  <a:srgbClr val="0070C0"/>
                </a:solidFill>
                <a:latin typeface="Consolas" charset="0"/>
                <a:ea typeface="Consolas" charset="0"/>
                <a:cs typeface="Consolas" charset="0"/>
              </a:rPr>
              <a:t>ViewController</a:t>
            </a:r>
            <a:r>
              <a:rPr lang="en-US" dirty="0" smtClean="0"/>
              <a:t> class, so that when the </a:t>
            </a:r>
            <a:r>
              <a:rPr lang="en-US" dirty="0" smtClean="0">
                <a:latin typeface="Consolas" charset="0"/>
                <a:ea typeface="Consolas" charset="0"/>
                <a:cs typeface="Consolas" charset="0"/>
              </a:rPr>
              <a:t>Table View</a:t>
            </a:r>
            <a:r>
              <a:rPr lang="en-US" dirty="0" smtClean="0"/>
              <a:t> receives an event (e.g. a tap on a cell), the </a:t>
            </a:r>
            <a:r>
              <a:rPr lang="en-US" dirty="0" err="1" smtClean="0">
                <a:latin typeface="Consolas" charset="0"/>
                <a:ea typeface="Consolas" charset="0"/>
                <a:cs typeface="Consolas" charset="0"/>
              </a:rPr>
              <a:t>ViewController.swift</a:t>
            </a:r>
            <a:r>
              <a:rPr lang="en-US" dirty="0" smtClean="0"/>
              <a:t> code can do something.</a:t>
            </a:r>
          </a:p>
          <a:p>
            <a:endParaRPr lang="en-US" sz="1200" dirty="0" smtClean="0"/>
          </a:p>
          <a:p>
            <a:r>
              <a:rPr lang="en-US" dirty="0" smtClean="0"/>
              <a:t>Test your code by running the app in the simulator. The </a:t>
            </a:r>
            <a:r>
              <a:rPr lang="en-US" dirty="0" smtClean="0">
                <a:latin typeface="Consolas" charset="0"/>
                <a:ea typeface="Consolas" charset="0"/>
                <a:cs typeface="Consolas" charset="0"/>
              </a:rPr>
              <a:t>Table View</a:t>
            </a:r>
            <a:r>
              <a:rPr lang="en-US" dirty="0" smtClean="0"/>
              <a:t> is still blank, so now let’s fill it up with text.</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smtClean="0"/>
              <a:t>Let’s create an array that contains the strings “true” and “false”. We’ll name this array </a:t>
            </a:r>
            <a:r>
              <a:rPr lang="en-US" dirty="0" err="1" smtClean="0">
                <a:latin typeface="Consolas" charset="0"/>
                <a:ea typeface="Consolas" charset="0"/>
                <a:cs typeface="Consolas" charset="0"/>
              </a:rPr>
              <a:t>trueFalseOptions</a:t>
            </a:r>
            <a:r>
              <a:rPr lang="en-US" dirty="0" smtClean="0"/>
              <a:t>.</a:t>
            </a:r>
          </a:p>
          <a:p>
            <a:endParaRPr lang="en-US" dirty="0" smtClean="0"/>
          </a:p>
          <a:p>
            <a:r>
              <a:rPr lang="en-US" dirty="0" smtClean="0"/>
              <a:t>Add the array code to the beginning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show the contents of this array in the </a:t>
            </a:r>
            <a:r>
              <a:rPr lang="en-US" dirty="0" smtClean="0">
                <a:latin typeface="Consolas" charset="0"/>
                <a:ea typeface="Consolas" charset="0"/>
                <a:cs typeface="Consolas" charset="0"/>
              </a:rPr>
              <a:t>Table View</a:t>
            </a:r>
            <a:r>
              <a:rPr lang="en-US" dirty="0" smtClean="0"/>
              <a:t>. The </a:t>
            </a:r>
            <a:r>
              <a:rPr lang="en-US" dirty="0" smtClean="0">
                <a:latin typeface="Consolas" charset="0"/>
                <a:ea typeface="Consolas" charset="0"/>
                <a:cs typeface="Consolas" charset="0"/>
              </a:rPr>
              <a:t>Table View</a:t>
            </a:r>
            <a:r>
              <a:rPr lang="en-US" dirty="0" smtClean="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smtClean="0"/>
              <a:t>A </a:t>
            </a:r>
            <a:r>
              <a:rPr lang="en-US" dirty="0" smtClean="0">
                <a:latin typeface="Consolas" charset="0"/>
                <a:ea typeface="Consolas" charset="0"/>
                <a:cs typeface="Consolas" charset="0"/>
              </a:rPr>
              <a:t>Table View</a:t>
            </a:r>
            <a:r>
              <a:rPr lang="en-US" dirty="0" smtClean="0"/>
              <a:t> object has a data source so that it knows what data to display in its cells.</a:t>
            </a:r>
          </a:p>
          <a:p>
            <a:endParaRPr lang="en-US" sz="1200" dirty="0"/>
          </a:p>
          <a:p>
            <a:r>
              <a:rPr lang="en-US" dirty="0" smtClean="0"/>
              <a:t>For this app, we’re placing all our code into the </a:t>
            </a:r>
            <a:r>
              <a:rPr lang="en-US" dirty="0" err="1" smtClean="0">
                <a:solidFill>
                  <a:srgbClr val="0070C0"/>
                </a:solidFill>
                <a:latin typeface="Consolas" charset="0"/>
                <a:ea typeface="Consolas" charset="0"/>
                <a:cs typeface="Consolas" charset="0"/>
              </a:rPr>
              <a:t>ViewController</a:t>
            </a:r>
            <a:r>
              <a:rPr lang="en-US" dirty="0" smtClean="0"/>
              <a:t> class. This means the data for the </a:t>
            </a:r>
            <a:r>
              <a:rPr lang="en-US" dirty="0" smtClean="0">
                <a:latin typeface="Consolas" charset="0"/>
                <a:ea typeface="Consolas" charset="0"/>
                <a:cs typeface="Consolas" charset="0"/>
              </a:rPr>
              <a:t>Table View</a:t>
            </a:r>
            <a:r>
              <a:rPr lang="en-US" dirty="0" smtClean="0"/>
              <a:t> is also in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1200" dirty="0"/>
          </a:p>
          <a:p>
            <a:r>
              <a:rPr lang="en-US" dirty="0" smtClean="0"/>
              <a:t>So we’ll need to have this class adopt the </a:t>
            </a:r>
            <a:r>
              <a:rPr lang="en-US" dirty="0" err="1" smtClean="0">
                <a:solidFill>
                  <a:srgbClr val="0070C0"/>
                </a:solidFill>
                <a:latin typeface="Consolas" charset="0"/>
                <a:ea typeface="Consolas" charset="0"/>
                <a:cs typeface="Consolas" charset="0"/>
              </a:rPr>
              <a:t>UITableViewDataSource</a:t>
            </a:r>
            <a:r>
              <a:rPr lang="en-US" dirty="0" smtClean="0"/>
              <a:t> protocol:</a:t>
            </a:r>
          </a:p>
          <a:p>
            <a:endParaRPr lang="en-US" dirty="0"/>
          </a:p>
          <a:p>
            <a:endParaRPr lang="en-US" dirty="0" smtClean="0"/>
          </a:p>
          <a:p>
            <a:r>
              <a:rPr lang="en-US" dirty="0" smtClean="0"/>
              <a:t>You can think of a </a:t>
            </a:r>
            <a:r>
              <a:rPr lang="en-US" i="1" dirty="0" smtClean="0"/>
              <a:t>protocol</a:t>
            </a:r>
            <a:r>
              <a:rPr lang="en-US" dirty="0" smtClean="0"/>
              <a:t> as an additional capability that we’re adding to a class.</a:t>
            </a:r>
          </a:p>
          <a:p>
            <a:endParaRPr lang="en-US" sz="1300" dirty="0"/>
          </a:p>
          <a:p>
            <a:r>
              <a:rPr lang="en-US" dirty="0" smtClean="0"/>
              <a:t>At the moment your code will have an error.</a:t>
            </a:r>
            <a:endParaRPr lang="en-US" dirty="0"/>
          </a:p>
          <a:p>
            <a:endParaRPr lang="en-US" dirty="0" smtClean="0"/>
          </a:p>
          <a:p>
            <a:endParaRPr lang="en-US" dirty="0"/>
          </a:p>
        </p:txBody>
      </p:sp>
      <p:sp>
        <p:nvSpPr>
          <p:cNvPr id="9" name="Title 1"/>
          <p:cNvSpPr>
            <a:spLocks noGrp="1"/>
          </p:cNvSpPr>
          <p:nvPr>
            <p:ph type="title"/>
          </p:nvPr>
        </p:nvSpPr>
        <p:spPr>
          <a:xfrm>
            <a:off x="838200" y="-3587"/>
            <a:ext cx="10515600" cy="1325563"/>
          </a:xfrm>
        </p:spPr>
        <p:txBody>
          <a:bodyPr/>
          <a:lstStyle/>
          <a:p>
            <a:r>
              <a:rPr lang="en-US" b="1" dirty="0" smtClean="0"/>
              <a:t>Table View </a:t>
            </a:r>
            <a:r>
              <a:rPr lang="en-US" b="1" dirty="0" err="1" smtClean="0">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smtClean="0"/>
              <a:t>Adding the </a:t>
            </a:r>
            <a:r>
              <a:rPr lang="en-US" dirty="0" err="1" smtClean="0">
                <a:solidFill>
                  <a:srgbClr val="0070C0"/>
                </a:solidFill>
                <a:latin typeface="Consolas" charset="0"/>
                <a:ea typeface="Consolas" charset="0"/>
                <a:cs typeface="Consolas" charset="0"/>
              </a:rPr>
              <a:t>UITableViewDataSource</a:t>
            </a:r>
            <a:r>
              <a:rPr lang="en-US" dirty="0" smtClean="0"/>
              <a:t> protocol creates an error in our code. Click on the         symbol to view the error. You will see this: </a:t>
            </a:r>
          </a:p>
          <a:p>
            <a:endParaRPr lang="en-US" dirty="0"/>
          </a:p>
          <a:p>
            <a:endParaRPr lang="en-US" dirty="0" smtClean="0"/>
          </a:p>
          <a:p>
            <a:endParaRPr lang="en-US" sz="2200" dirty="0" smtClean="0"/>
          </a:p>
          <a:p>
            <a:endParaRPr lang="en-US" sz="900" dirty="0" smtClean="0"/>
          </a:p>
          <a:p>
            <a:r>
              <a:rPr lang="en-US" dirty="0" smtClean="0"/>
              <a:t>This error means that the methods that are needed by the </a:t>
            </a:r>
            <a:r>
              <a:rPr lang="en-US" dirty="0" err="1" smtClean="0">
                <a:solidFill>
                  <a:srgbClr val="0070C0"/>
                </a:solidFill>
                <a:latin typeface="Consolas" charset="0"/>
                <a:ea typeface="Consolas" charset="0"/>
                <a:cs typeface="Consolas" charset="0"/>
              </a:rPr>
              <a:t>UITableViewDataSource</a:t>
            </a:r>
            <a:r>
              <a:rPr lang="en-US" dirty="0" smtClean="0"/>
              <a:t> protocol are missing from our code.</a:t>
            </a:r>
          </a:p>
          <a:p>
            <a:endParaRPr lang="en-US" sz="900" dirty="0"/>
          </a:p>
          <a:p>
            <a:r>
              <a:rPr lang="en-US" dirty="0" smtClean="0"/>
              <a:t>Let’s add these methods in. We’ll </a:t>
            </a:r>
            <a:r>
              <a:rPr lang="en-US" i="1" dirty="0" smtClean="0"/>
              <a:t>implement</a:t>
            </a:r>
            <a:r>
              <a:rPr lang="en-US" dirty="0" smtClean="0"/>
              <a:t> them. Implementing a method means to write the code for it. These methods are needed so that the </a:t>
            </a:r>
            <a:r>
              <a:rPr lang="en-US" dirty="0" smtClean="0">
                <a:latin typeface="Consolas" charset="0"/>
                <a:ea typeface="Consolas" charset="0"/>
                <a:cs typeface="Consolas" charset="0"/>
              </a:rPr>
              <a:t>Table View</a:t>
            </a:r>
            <a:r>
              <a:rPr lang="en-US" dirty="0" smtClean="0"/>
              <a:t> can display the data correctly.</a:t>
            </a:r>
          </a:p>
          <a:p>
            <a:endParaRPr lang="en-US" sz="900" dirty="0"/>
          </a:p>
          <a:p>
            <a:r>
              <a:rPr lang="en-US" dirty="0" smtClean="0"/>
              <a:t>We’ll start by adding a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UITableViewDataSource</a:t>
            </a:r>
            <a:r>
              <a:rPr lang="en-US" dirty="0" smtClean="0">
                <a:solidFill>
                  <a:srgbClr val="00B050"/>
                </a:solidFill>
                <a:latin typeface="Consolas" charset="0"/>
                <a:ea typeface="Consolas" charset="0"/>
                <a:cs typeface="Consolas" charset="0"/>
              </a:rPr>
              <a:t> method</a:t>
            </a:r>
            <a:r>
              <a:rPr lang="en-US" dirty="0" smtClean="0"/>
              <a:t> section to the end of the </a:t>
            </a:r>
            <a:r>
              <a:rPr lang="en-US" dirty="0" err="1" smtClean="0">
                <a:solidFill>
                  <a:srgbClr val="0070C0"/>
                </a:solidFill>
                <a:latin typeface="Consolas" charset="0"/>
                <a:ea typeface="Consolas" charset="0"/>
                <a:cs typeface="Consolas" charset="0"/>
              </a:rPr>
              <a:t>ViewController</a:t>
            </a:r>
            <a:r>
              <a:rPr lang="en-US" dirty="0" smtClean="0"/>
              <a:t> class:</a:t>
            </a:r>
            <a:endParaRPr lang="en-US" dirty="0"/>
          </a:p>
          <a:p>
            <a:endParaRPr lang="en-US" dirty="0" smtClean="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smtClean="0"/>
              <a:t>Now run this code:</a:t>
            </a:r>
          </a:p>
          <a:p>
            <a:endParaRPr lang="en-US" dirty="0" smtClean="0"/>
          </a:p>
          <a:p>
            <a:endParaRPr lang="en-US" dirty="0"/>
          </a:p>
          <a:p>
            <a:endParaRPr lang="en-US" dirty="0" smtClean="0"/>
          </a:p>
          <a:p>
            <a:endParaRPr lang="en-US" dirty="0"/>
          </a:p>
          <a:p>
            <a:endParaRPr lang="en-US" dirty="0" smtClean="0"/>
          </a:p>
          <a:p>
            <a:r>
              <a:rPr lang="en-US" dirty="0" smtClean="0"/>
              <a:t>What happens?</a:t>
            </a:r>
          </a:p>
          <a:p>
            <a:endParaRPr lang="en-US" dirty="0"/>
          </a:p>
          <a:p>
            <a:r>
              <a:rPr lang="en-US" dirty="0" smtClean="0"/>
              <a:t>Can you amend the code so that it works?</a:t>
            </a:r>
          </a:p>
          <a:p>
            <a:pPr lvl="1"/>
            <a:endParaRPr lang="en-US" dirty="0" smtClean="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smtClean="0"/>
              <a:t>Answer:</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numberOfSectionsInTableView</a:t>
            </a:r>
            <a:r>
              <a:rPr lang="en-US" b="1" dirty="0" smtClean="0">
                <a:solidFill>
                  <a:srgbClr val="0070C0"/>
                </a:solidFill>
                <a:latin typeface="Consolas" charset="0"/>
                <a:ea typeface="Consolas" charset="0"/>
                <a:cs typeface="Consolas" charset="0"/>
              </a:rPr>
              <a:t>()</a:t>
            </a:r>
            <a:r>
              <a:rPr lang="en-US" b="1" dirty="0" smtClean="0"/>
              <a:t> Method (Optional)</a:t>
            </a:r>
            <a:endParaRPr lang="en-US" b="1" dirty="0"/>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smtClean="0"/>
              <a:t>This method splits the </a:t>
            </a:r>
            <a:r>
              <a:rPr lang="en-US" dirty="0" smtClean="0">
                <a:latin typeface="Consolas" charset="0"/>
                <a:ea typeface="Consolas" charset="0"/>
                <a:cs typeface="Consolas" charset="0"/>
              </a:rPr>
              <a:t>Table View</a:t>
            </a:r>
            <a:r>
              <a:rPr lang="en-US" dirty="0" smtClean="0"/>
              <a:t> up into sections. Having a </a:t>
            </a:r>
            <a:r>
              <a:rPr lang="en-US" dirty="0" smtClean="0">
                <a:latin typeface="Consolas" charset="0"/>
                <a:ea typeface="Consolas" charset="0"/>
                <a:cs typeface="Consolas" charset="0"/>
              </a:rPr>
              <a:t>Table View</a:t>
            </a:r>
            <a:r>
              <a:rPr lang="en-US" dirty="0" smtClean="0"/>
              <a:t> with multiple sections is beyond the scope of this workshop, so we won</a:t>
            </a:r>
            <a:r>
              <a:rPr lang="mr-IN" dirty="0" smtClean="0"/>
              <a:t>’</a:t>
            </a:r>
            <a:r>
              <a:rPr lang="en-US" dirty="0" smtClean="0"/>
              <a:t>t be dealing with it.</a:t>
            </a:r>
          </a:p>
          <a:p>
            <a:endParaRPr lang="en-US" sz="1200" dirty="0" smtClean="0"/>
          </a:p>
          <a:p>
            <a:r>
              <a:rPr lang="en-US" dirty="0" smtClean="0"/>
              <a:t>This method is optional. If it’s not implemented, iOS assumes that the </a:t>
            </a:r>
            <a:r>
              <a:rPr lang="en-US" dirty="0" smtClean="0">
                <a:latin typeface="Consolas" charset="0"/>
                <a:ea typeface="Consolas" charset="0"/>
                <a:cs typeface="Consolas" charset="0"/>
              </a:rPr>
              <a:t>Table View</a:t>
            </a:r>
            <a:r>
              <a:rPr lang="en-US" dirty="0" smtClean="0"/>
              <a:t> has only 1 section.</a:t>
            </a:r>
          </a:p>
          <a:p>
            <a:endParaRPr lang="en-US" sz="1200" dirty="0"/>
          </a:p>
          <a:p>
            <a:r>
              <a:rPr lang="en-US" dirty="0" smtClean="0"/>
              <a:t>Since our Table View only has 1 section, we’ll not be implementing this method. But, you could add this code to set the number of sections to </a:t>
            </a:r>
            <a:r>
              <a:rPr lang="en-US" dirty="0" smtClean="0">
                <a:solidFill>
                  <a:srgbClr val="0070C0"/>
                </a:solidFill>
                <a:latin typeface="Consolas" charset="0"/>
                <a:ea typeface="Consolas" charset="0"/>
                <a:cs typeface="Consolas" charset="0"/>
              </a:rPr>
              <a:t>1</a:t>
            </a:r>
            <a:r>
              <a:rPr lang="en-US" dirty="0" smtClean="0"/>
              <a:t> if you wish:</a:t>
            </a:r>
          </a:p>
          <a:p>
            <a:endParaRPr lang="en-US" dirty="0" smtClean="0"/>
          </a:p>
          <a:p>
            <a:endParaRPr lang="en-US" dirty="0" smtClean="0"/>
          </a:p>
          <a:p>
            <a:endParaRPr lang="en-US" dirty="0"/>
          </a:p>
          <a:p>
            <a:endParaRPr lang="en-US" dirty="0" smtClean="0"/>
          </a:p>
          <a:p>
            <a:endParaRPr lang="en-US" dirty="0"/>
          </a:p>
          <a:p>
            <a:endParaRPr lang="en-US" sz="1100" dirty="0"/>
          </a:p>
          <a:p>
            <a:r>
              <a:rPr lang="en-US" dirty="0" smtClean="0"/>
              <a:t>You should add comments to help remind you what the code does.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smtClean="0">
                <a:solidFill>
                  <a:srgbClr val="FF0000"/>
                </a:solidFill>
              </a:rPr>
              <a:t>Sets the number of sections in the </a:t>
            </a:r>
            <a:r>
              <a:rPr lang="en-US" sz="2000" b="1" dirty="0" smtClean="0">
                <a:solidFill>
                  <a:srgbClr val="FF0000"/>
                </a:solidFill>
                <a:latin typeface="Consolas" charset="0"/>
                <a:ea typeface="Consolas" charset="0"/>
                <a:cs typeface="Consolas" charset="0"/>
              </a:rPr>
              <a:t>Table View</a:t>
            </a:r>
            <a:r>
              <a:rPr lang="en-US" sz="2000" b="1" dirty="0" smtClean="0">
                <a:solidFill>
                  <a:srgbClr val="FF0000"/>
                </a:solidFill>
              </a:rPr>
              <a:t>  to </a:t>
            </a:r>
            <a:r>
              <a:rPr lang="en-US" sz="2000" b="1" dirty="0" smtClean="0">
                <a:solidFill>
                  <a:srgbClr val="0070C0"/>
                </a:solidFill>
                <a:latin typeface="Consolas" charset="0"/>
                <a:ea typeface="Consolas" charset="0"/>
                <a:cs typeface="Consolas" charset="0"/>
              </a:rPr>
              <a:t>1</a:t>
            </a:r>
            <a:endParaRPr lang="en-US" sz="2000" b="1" dirty="0">
              <a:solidFill>
                <a:srgbClr val="0070C0"/>
              </a:solidFill>
              <a:latin typeface="Consolas" charset="0"/>
              <a:ea typeface="Consolas" charset="0"/>
              <a:cs typeface="Consolas" charset="0"/>
            </a:endParaRP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smtClean="0"/>
              <a:t>This method is needed to tell the </a:t>
            </a:r>
            <a:r>
              <a:rPr lang="en-US" dirty="0" smtClean="0">
                <a:latin typeface="Consolas" charset="0"/>
                <a:ea typeface="Consolas" charset="0"/>
                <a:cs typeface="Consolas" charset="0"/>
              </a:rPr>
              <a:t>Table View</a:t>
            </a:r>
            <a:r>
              <a:rPr lang="en-US" dirty="0" smtClean="0"/>
              <a:t> how many rows it has. We’ll set the number of rows to be the number of items in the </a:t>
            </a:r>
            <a:r>
              <a:rPr lang="en-US" dirty="0" err="1" smtClean="0">
                <a:solidFill>
                  <a:srgbClr val="0070C0"/>
                </a:solidFill>
                <a:latin typeface="Consolas" charset="0"/>
                <a:ea typeface="Consolas" charset="0"/>
                <a:cs typeface="Consolas" charset="0"/>
              </a:rPr>
              <a:t>trueFalseOptions</a:t>
            </a:r>
            <a:r>
              <a:rPr lang="en-US" dirty="0" smtClean="0"/>
              <a:t> array, so that the Table View shows all items: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4200" dirty="0" smtClean="0"/>
          </a:p>
          <a:p>
            <a:r>
              <a:rPr lang="en-US" dirty="0" smtClean="0"/>
              <a:t>You can use code completion to help type in this method name.</a:t>
            </a:r>
            <a:endParaRPr lang="en-US" dirty="0"/>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numberOfRowsInSection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smtClean="0">
                <a:solidFill>
                  <a:srgbClr val="FF0000"/>
                </a:solidFill>
              </a:rPr>
              <a:t>Counts the number of items in </a:t>
            </a:r>
            <a:r>
              <a:rPr lang="en-US" sz="2000" b="1" dirty="0" err="1" smtClean="0">
                <a:solidFill>
                  <a:srgbClr val="0070C0"/>
                </a:solidFill>
                <a:latin typeface="Consolas" charset="0"/>
                <a:ea typeface="Consolas" charset="0"/>
                <a:cs typeface="Consolas" charset="0"/>
              </a:rPr>
              <a:t>ViewController</a:t>
            </a:r>
            <a:r>
              <a:rPr lang="en-US" sz="2000" b="1" dirty="0" err="1" smtClean="0">
                <a:solidFill>
                  <a:srgbClr val="FF0000"/>
                </a:solidFill>
              </a:rPr>
              <a:t>’s</a:t>
            </a:r>
            <a:r>
              <a:rPr lang="en-US" sz="2000" b="1" dirty="0" smtClean="0"/>
              <a:t> </a:t>
            </a:r>
            <a:r>
              <a:rPr lang="en-US" sz="2000" b="1" dirty="0" err="1" smtClean="0">
                <a:solidFill>
                  <a:srgbClr val="0070C0"/>
                </a:solidFill>
                <a:latin typeface="Consolas" charset="0"/>
                <a:ea typeface="Consolas" charset="0"/>
                <a:cs typeface="Consolas" charset="0"/>
              </a:rPr>
              <a:t>trueFalseOptions</a:t>
            </a:r>
            <a:r>
              <a:rPr lang="en-US" sz="2000" b="1" dirty="0" smtClean="0"/>
              <a:t> </a:t>
            </a:r>
            <a:r>
              <a:rPr lang="en-US" sz="2000" b="1" dirty="0" smtClean="0">
                <a:solidFill>
                  <a:srgbClr val="FF0000"/>
                </a:solidFill>
              </a:rPr>
              <a:t>array</a:t>
            </a:r>
            <a:endParaRPr lang="en-US" sz="2000" b="1" dirty="0">
              <a:solidFill>
                <a:srgbClr val="FF0000"/>
              </a:solidFill>
            </a:endParaRP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smtClean="0">
                <a:solidFill>
                  <a:srgbClr val="FF0000"/>
                </a:solidFill>
              </a:rPr>
              <a:t>Type in “</a:t>
            </a:r>
            <a:r>
              <a:rPr lang="en-US" sz="2000" b="1" dirty="0" err="1" smtClean="0">
                <a:solidFill>
                  <a:srgbClr val="FF0000"/>
                </a:solidFill>
              </a:rPr>
              <a:t>numberOfRows</a:t>
            </a:r>
            <a:r>
              <a:rPr lang="en-US" sz="2000" b="1" dirty="0" smtClean="0">
                <a:solidFill>
                  <a:srgbClr val="FF0000"/>
                </a:solidFill>
              </a:rPr>
              <a:t>” and the method appears </a:t>
            </a:r>
            <a:endParaRPr lang="en-US" sz="2000" b="1" dirty="0">
              <a:solidFill>
                <a:srgbClr val="FF0000"/>
              </a:solidFill>
            </a:endParaRP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a:t>
            </a:r>
            <a:r>
              <a:rPr lang="en-US" sz="2000" b="1" dirty="0" smtClean="0">
                <a:solidFill>
                  <a:srgbClr val="0070C0"/>
                </a:solidFill>
                <a:latin typeface="Consolas" charset="0"/>
                <a:ea typeface="Consolas" charset="0"/>
                <a:cs typeface="Consolas" charset="0"/>
              </a:rPr>
              <a:t>elf</a:t>
            </a:r>
            <a:r>
              <a:rPr lang="en-US" sz="2000" b="1" dirty="0" smtClean="0">
                <a:solidFill>
                  <a:srgbClr val="FF0000"/>
                </a:solidFill>
              </a:rPr>
              <a:t> refers to the class that this code is in, which is the </a:t>
            </a:r>
            <a:r>
              <a:rPr lang="en-US" sz="2000" b="1" dirty="0" err="1" smtClean="0">
                <a:solidFill>
                  <a:srgbClr val="0070C0"/>
                </a:solidFill>
                <a:latin typeface="Consolas" charset="0"/>
                <a:ea typeface="Consolas" charset="0"/>
                <a:cs typeface="Consolas" charset="0"/>
              </a:rPr>
              <a:t>ViewController</a:t>
            </a:r>
            <a:r>
              <a:rPr lang="en-US" sz="2000" b="1" dirty="0" smtClean="0">
                <a:solidFill>
                  <a:srgbClr val="FF0000"/>
                </a:solidFill>
              </a:rPr>
              <a:t> class</a:t>
            </a:r>
            <a:endParaRPr lang="en-US" sz="2000" b="1" dirty="0">
              <a:solidFill>
                <a:srgbClr val="FF0000"/>
              </a:solidFill>
            </a:endParaRP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smtClean="0">
                <a:solidFill>
                  <a:srgbClr val="FF0000"/>
                </a:solidFill>
              </a:rPr>
              <a:t>This method returns an </a:t>
            </a:r>
            <a:r>
              <a:rPr lang="en-US" sz="2000" b="1" dirty="0" err="1" smtClean="0">
                <a:solidFill>
                  <a:srgbClr val="0070C0"/>
                </a:solidFill>
                <a:latin typeface="Consolas" charset="0"/>
                <a:ea typeface="Consolas" charset="0"/>
                <a:cs typeface="Consolas" charset="0"/>
              </a:rPr>
              <a:t>int</a:t>
            </a:r>
            <a:r>
              <a:rPr lang="en-US" sz="2000" b="1" dirty="0" smtClean="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cellForRowAtIndexPath</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smtClean="0"/>
              <a:t>This method creates a cell for each </a:t>
            </a:r>
            <a:r>
              <a:rPr lang="en-US" dirty="0" smtClean="0">
                <a:latin typeface="Consolas" charset="0"/>
                <a:ea typeface="Consolas" charset="0"/>
                <a:cs typeface="Consolas" charset="0"/>
              </a:rPr>
              <a:t>Table View</a:t>
            </a:r>
            <a:r>
              <a:rPr lang="en-US" dirty="0" smtClean="0"/>
              <a:t> row.</a:t>
            </a:r>
          </a:p>
          <a:p>
            <a:endParaRPr lang="en-US" sz="400" dirty="0" smtClean="0"/>
          </a:p>
          <a:p>
            <a:r>
              <a:rPr lang="en-US" dirty="0" smtClean="0"/>
              <a:t>In this method we need to do 3 things:</a:t>
            </a:r>
          </a:p>
          <a:p>
            <a:pPr lvl="1"/>
            <a:r>
              <a:rPr lang="en-US" dirty="0"/>
              <a:t>C</a:t>
            </a:r>
            <a:r>
              <a:rPr lang="en-US" dirty="0" smtClean="0"/>
              <a:t>reate a new cell (that’s a </a:t>
            </a:r>
            <a:r>
              <a:rPr lang="en-US" dirty="0" err="1" smtClean="0">
                <a:solidFill>
                  <a:srgbClr val="0070C0"/>
                </a:solidFill>
                <a:latin typeface="Consolas" charset="0"/>
                <a:ea typeface="Consolas" charset="0"/>
                <a:cs typeface="Consolas" charset="0"/>
              </a:rPr>
              <a:t>UITableViewCell</a:t>
            </a:r>
            <a:r>
              <a:rPr lang="en-US" dirty="0" smtClean="0"/>
              <a:t> object) if needed or reuse an old one (the </a:t>
            </a:r>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r>
              <a:rPr lang="en-US" dirty="0" smtClean="0"/>
              <a:t> method does this for us).</a:t>
            </a:r>
          </a:p>
          <a:p>
            <a:pPr lvl="1"/>
            <a:r>
              <a:rPr lang="en-US" dirty="0" smtClean="0"/>
              <a:t>Set the cell’s text using the contents of the </a:t>
            </a:r>
            <a:r>
              <a:rPr lang="en-US" dirty="0" err="1" smtClean="0">
                <a:solidFill>
                  <a:srgbClr val="0070C0"/>
                </a:solidFill>
                <a:latin typeface="Consolas" charset="0"/>
                <a:ea typeface="Consolas" charset="0"/>
                <a:cs typeface="Consolas" charset="0"/>
              </a:rPr>
              <a:t>trueFalseOptions</a:t>
            </a:r>
            <a:r>
              <a:rPr lang="en-US" dirty="0" smtClean="0"/>
              <a:t> array.</a:t>
            </a:r>
          </a:p>
          <a:p>
            <a:pPr lvl="1"/>
            <a:r>
              <a:rPr lang="en-US" dirty="0" smtClean="0"/>
              <a:t>Return the cell that we created.</a:t>
            </a:r>
          </a:p>
          <a:p>
            <a:pPr lvl="1"/>
            <a:endParaRPr lang="en-US" sz="800" dirty="0"/>
          </a:p>
          <a:p>
            <a:r>
              <a:rPr lang="en-US" dirty="0" smtClean="0"/>
              <a:t>First let’s add this method to our code:</a:t>
            </a:r>
          </a:p>
          <a:p>
            <a:endParaRPr lang="en-US" dirty="0" smtClean="0"/>
          </a:p>
          <a:p>
            <a:endParaRPr lang="en-US" dirty="0" smtClean="0"/>
          </a:p>
          <a:p>
            <a:endParaRPr lang="en-US" dirty="0" smtClean="0"/>
          </a:p>
          <a:p>
            <a:endParaRPr lang="en-US" dirty="0" smtClean="0"/>
          </a:p>
          <a:p>
            <a:endParaRPr lang="en-US" dirty="0" smtClean="0"/>
          </a:p>
          <a:p>
            <a:endParaRPr lang="en-US" sz="2200" dirty="0"/>
          </a:p>
          <a:p>
            <a:endParaRPr lang="en-US" sz="400" dirty="0" smtClean="0"/>
          </a:p>
          <a:p>
            <a:r>
              <a:rPr lang="en-US" dirty="0" smtClean="0"/>
              <a:t>We’ll add the necessary code in the next slide.</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smtClean="0">
                <a:solidFill>
                  <a:srgbClr val="FF0000"/>
                </a:solidFill>
              </a:rPr>
              <a:t>Ignore this error for now. It’s telling us that the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smtClean="0">
                <a:solidFill>
                  <a:srgbClr val="FF0000"/>
                </a:solidFill>
              </a:rPr>
              <a:t>This method returns a </a:t>
            </a:r>
            <a:r>
              <a:rPr lang="en-US" sz="2000" b="1" dirty="0" err="1" smtClean="0">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smtClean="0"/>
              <a:t>Let’s create a </a:t>
            </a:r>
            <a:r>
              <a:rPr lang="en-US" dirty="0" smtClean="0">
                <a:solidFill>
                  <a:srgbClr val="0070C0"/>
                </a:solidFill>
                <a:latin typeface="Consolas" charset="0"/>
                <a:ea typeface="Consolas" charset="0"/>
                <a:cs typeface="Consolas" charset="0"/>
              </a:rPr>
              <a:t>string</a:t>
            </a:r>
            <a:r>
              <a:rPr lang="en-US" dirty="0" smtClean="0"/>
              <a:t> to identify the cells that can be reused. This is given the same name as the prototype cell’s identifier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smtClean="0"/>
          </a:p>
          <a:p>
            <a:endParaRPr lang="en-US" sz="800" dirty="0"/>
          </a:p>
          <a:p>
            <a:r>
              <a:rPr lang="en-US" dirty="0" smtClean="0"/>
              <a:t>Add this code inside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method: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smtClean="0">
                <a:solidFill>
                  <a:srgbClr val="FF0000"/>
                </a:solidFill>
              </a:rPr>
              <a:t>This is the </a:t>
            </a:r>
            <a:r>
              <a:rPr lang="en-US" sz="2000" b="1" dirty="0" smtClean="0">
                <a:solidFill>
                  <a:srgbClr val="0070C0"/>
                </a:solidFill>
                <a:latin typeface="Consolas" charset="0"/>
                <a:ea typeface="Consolas" charset="0"/>
                <a:cs typeface="Consolas" charset="0"/>
              </a:rPr>
              <a:t>string</a:t>
            </a:r>
            <a:r>
              <a:rPr lang="en-US" sz="2000" b="1" dirty="0" smtClean="0">
                <a:solidFill>
                  <a:srgbClr val="FF0000"/>
                </a:solidFill>
              </a:rPr>
              <a:t> that we use to identify the cell. We don’t </a:t>
            </a:r>
            <a:r>
              <a:rPr lang="en-US" sz="2000" b="1" i="1" dirty="0" smtClean="0">
                <a:solidFill>
                  <a:srgbClr val="FF0000"/>
                </a:solidFill>
              </a:rPr>
              <a:t>hardcode</a:t>
            </a:r>
            <a:r>
              <a:rPr lang="en-US" sz="2000" b="1" dirty="0" smtClean="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51216" t="35418" r="25478" b="60520"/>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a:t>
            </a:r>
            <a:r>
              <a:rPr lang="en-US" sz="2000" b="1" dirty="0" smtClean="0">
                <a:solidFill>
                  <a:srgbClr val="0070C0"/>
                </a:solidFill>
                <a:latin typeface="Consolas" charset="0"/>
                <a:ea typeface="Consolas" charset="0"/>
                <a:cs typeface="Consolas" charset="0"/>
              </a:rPr>
              <a:t>ell</a:t>
            </a:r>
            <a:r>
              <a:rPr lang="en-US" sz="2000" b="1" dirty="0" smtClean="0">
                <a:solidFill>
                  <a:srgbClr val="0070C0"/>
                </a:solidFill>
                <a:ea typeface="Consolas" charset="0"/>
                <a:cs typeface="Consolas" charset="0"/>
              </a:rPr>
              <a:t> </a:t>
            </a:r>
            <a:r>
              <a:rPr lang="en-US" sz="2000" b="1" dirty="0" smtClean="0">
                <a:solidFill>
                  <a:schemeClr val="accent2"/>
                </a:solidFill>
                <a:ea typeface="Consolas" charset="0"/>
                <a:cs typeface="Consolas" charset="0"/>
              </a:rPr>
              <a:t>is defined as a </a:t>
            </a:r>
            <a:r>
              <a:rPr lang="en-US" sz="2000" b="1" dirty="0" err="1" smtClean="0">
                <a:solidFill>
                  <a:srgbClr val="0070C0"/>
                </a:solidFill>
                <a:latin typeface="Consolas" charset="0"/>
                <a:ea typeface="Consolas" charset="0"/>
                <a:cs typeface="Consolas" charset="0"/>
              </a:rPr>
              <a:t>UITableViewCell</a:t>
            </a:r>
            <a:r>
              <a:rPr lang="en-US" sz="2000" b="1" dirty="0" smtClean="0">
                <a:solidFill>
                  <a:schemeClr val="accent2"/>
                </a:solidFill>
                <a:ea typeface="Consolas" charset="0"/>
                <a:cs typeface="Consolas" charset="0"/>
              </a:rPr>
              <a:t>. It has a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and this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has a </a:t>
            </a:r>
            <a:r>
              <a:rPr lang="en-US" sz="2000" b="1" dirty="0" smtClean="0">
                <a:solidFill>
                  <a:srgbClr val="0070C0"/>
                </a:solidFill>
                <a:latin typeface="Consolas" charset="0"/>
                <a:ea typeface="Consolas" charset="0"/>
                <a:cs typeface="Consolas" charset="0"/>
              </a:rPr>
              <a:t>text</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smtClean="0"/>
              <a:t>Hardcoding a value means we use the value directly in our code. E.g. in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code, we could have done this:</a:t>
            </a:r>
          </a:p>
          <a:p>
            <a:endParaRPr lang="en-US" dirty="0"/>
          </a:p>
          <a:p>
            <a:endParaRPr lang="en-US" dirty="0" smtClean="0"/>
          </a:p>
          <a:p>
            <a:endParaRPr lang="en-US" dirty="0" smtClean="0"/>
          </a:p>
          <a:p>
            <a:endParaRPr lang="en-US" dirty="0"/>
          </a:p>
          <a:p>
            <a:r>
              <a:rPr lang="en-US" dirty="0" smtClean="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smtClean="0"/>
              <a:t>Then, we would need to look through our code, and change the value of all the identifiers. This is troublesome, and if we type in a wrong value, we create bugs and errors in our code.</a:t>
            </a:r>
          </a:p>
          <a:p>
            <a:endParaRPr lang="en-US" sz="900" dirty="0"/>
          </a:p>
          <a:p>
            <a:r>
              <a:rPr lang="en-US" dirty="0" smtClean="0"/>
              <a:t>A much better way is to define the identifier as a constant, and then we use this constant in our code. In that way, if we do need to change the identifier, we just need to change the value of the constant in only 1 line of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7569" t="25347" r="23862" b="68744"/>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smtClean="0">
                <a:solidFill>
                  <a:srgbClr val="FF0000"/>
                </a:solidFill>
                <a:ea typeface="Consolas" charset="0"/>
                <a:cs typeface="Consolas" charset="0"/>
              </a:rPr>
              <a:t>Hardcoding</a:t>
            </a:r>
            <a:endParaRPr lang="en-US" sz="2000" b="1" dirty="0">
              <a:solidFill>
                <a:srgbClr val="FF0000"/>
              </a:solidFill>
              <a:ea typeface="Consolas" charset="0"/>
              <a:cs typeface="Consolas" charset="0"/>
            </a:endParaRP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51216" t="37386" r="28106" b="60519"/>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0515600" cy="1325563"/>
          </a:xfrm>
        </p:spPr>
        <p:txBody>
          <a:bodyPr/>
          <a:lstStyle/>
          <a:p>
            <a:r>
              <a:rPr lang="en-US" b="1" dirty="0" smtClean="0"/>
              <a:t>Cell Reuse</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r>
              <a:rPr lang="en-US" dirty="0" smtClean="0"/>
              <a:t>.</a:t>
            </a:r>
            <a:endParaRPr lang="en-US" dirty="0"/>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smtClean="0">
                <a:ea typeface="Consolas" charset="0"/>
                <a:cs typeface="Consolas" charset="0"/>
              </a:rPr>
              <a:t>When the </a:t>
            </a:r>
            <a:r>
              <a:rPr lang="en-US" dirty="0" smtClean="0">
                <a:latin typeface="Consolas" charset="0"/>
                <a:ea typeface="Consolas" charset="0"/>
                <a:cs typeface="Consolas" charset="0"/>
              </a:rPr>
              <a:t>Table View</a:t>
            </a:r>
            <a:r>
              <a:rPr lang="en-US" dirty="0" smtClean="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r>
              <a:rPr lang="en-US" dirty="0" smtClean="0">
                <a:ea typeface="Consolas" charset="0"/>
                <a:cs typeface="Consolas" charset="0"/>
              </a:rPr>
              <a:t>.</a:t>
            </a:r>
            <a:endParaRPr lang="en-US" dirty="0"/>
          </a:p>
          <a:p>
            <a:endParaRPr lang="en-US" sz="1400" dirty="0" smtClean="0"/>
          </a:p>
          <a:p>
            <a:r>
              <a:rPr lang="en-US" dirty="0" smtClean="0"/>
              <a:t>In this way, less memory is needed because iOS doesn’t need to create so many cells. This makes our app efficient and more </a:t>
            </a:r>
            <a:r>
              <a:rPr lang="en-US" dirty="0" err="1" smtClean="0"/>
              <a:t>optimised</a:t>
            </a:r>
            <a:r>
              <a:rPr lang="en-US" dirty="0" smtClean="0"/>
              <a:t>.</a:t>
            </a:r>
          </a:p>
          <a:p>
            <a:endParaRPr lang="en-US" dirty="0"/>
          </a:p>
          <a:p>
            <a:r>
              <a:rPr lang="en-US" dirty="0" smtClean="0"/>
              <a:t>It’s always good programming practice to have your app use as little memory as possible, so that it doesn’t “hog” the device’s RAM.</a:t>
            </a:r>
          </a:p>
          <a:p>
            <a:endParaRPr lang="en-US" dirty="0"/>
          </a:p>
          <a:p>
            <a:r>
              <a:rPr lang="en-US" dirty="0" smtClean="0"/>
              <a:t>If people find out that your app uses a lot of memory, they may not want to use it, because they need the memory space on their devices for other uses e.g. storing more photos and videos.</a:t>
            </a:r>
            <a:endParaRPr lang="en-US" dirty="0"/>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smtClean="0"/>
              <a:t>We’ll also take a closer look at the code in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that sets the cell’s text:</a:t>
            </a:r>
          </a:p>
          <a:p>
            <a:endParaRPr lang="en-US" dirty="0"/>
          </a:p>
          <a:p>
            <a:endParaRPr lang="en-US" dirty="0" smtClean="0"/>
          </a:p>
          <a:p>
            <a:endParaRPr lang="en-US" sz="1300" dirty="0" smtClean="0"/>
          </a:p>
          <a:p>
            <a:endParaRPr lang="en-US" sz="400" dirty="0"/>
          </a:p>
          <a:p>
            <a:r>
              <a:rPr lang="en-US" dirty="0" err="1" smtClean="0">
                <a:solidFill>
                  <a:srgbClr val="0070C0"/>
                </a:solidFill>
                <a:latin typeface="Consolas" charset="0"/>
                <a:ea typeface="Consolas" charset="0"/>
                <a:cs typeface="Consolas" charset="0"/>
              </a:rPr>
              <a:t>indexPath</a:t>
            </a:r>
            <a:r>
              <a:rPr lang="en-US" dirty="0" smtClean="0"/>
              <a:t> contains a bunch of values that are related to the cell’s position in the Table View. It has a </a:t>
            </a:r>
            <a:r>
              <a:rPr lang="en-US" dirty="0" smtClean="0">
                <a:solidFill>
                  <a:srgbClr val="0070C0"/>
                </a:solidFill>
                <a:latin typeface="Consolas" charset="0"/>
                <a:ea typeface="Consolas" charset="0"/>
                <a:cs typeface="Consolas" charset="0"/>
              </a:rPr>
              <a:t>row</a:t>
            </a:r>
            <a:r>
              <a:rPr lang="en-US" dirty="0" smtClean="0"/>
              <a:t> property that stores the row number of the </a:t>
            </a:r>
            <a:r>
              <a:rPr lang="en-US" dirty="0" smtClean="0">
                <a:latin typeface="Consolas" charset="0"/>
                <a:ea typeface="Consolas" charset="0"/>
                <a:cs typeface="Consolas" charset="0"/>
              </a:rPr>
              <a:t>Table View</a:t>
            </a:r>
            <a:r>
              <a:rPr lang="en-US" dirty="0"/>
              <a:t>.</a:t>
            </a:r>
            <a:endParaRPr lang="en-US" dirty="0" smtClean="0"/>
          </a:p>
          <a:p>
            <a:endParaRPr lang="en-US" sz="1300" dirty="0"/>
          </a:p>
          <a:p>
            <a:r>
              <a:rPr lang="en-US" dirty="0"/>
              <a:t>T</a:t>
            </a:r>
            <a:r>
              <a:rPr lang="en-US" dirty="0" smtClean="0"/>
              <a:t>he 1</a:t>
            </a:r>
            <a:r>
              <a:rPr lang="en-US" baseline="30000" dirty="0" smtClean="0"/>
              <a:t>st</a:t>
            </a:r>
            <a:r>
              <a:rPr lang="en-US" dirty="0" smtClean="0"/>
              <a:t> cell in the Table View is in row number 0, and the 2</a:t>
            </a:r>
            <a:r>
              <a:rPr lang="en-US" baseline="30000" dirty="0" smtClean="0"/>
              <a:t>nd</a:t>
            </a:r>
            <a:r>
              <a:rPr lang="en-US" dirty="0" smtClean="0"/>
              <a:t> cell is in row number 1 of the </a:t>
            </a:r>
            <a:r>
              <a:rPr lang="en-US" dirty="0" smtClean="0">
                <a:latin typeface="Consolas" charset="0"/>
                <a:ea typeface="Consolas" charset="0"/>
                <a:cs typeface="Consolas" charset="0"/>
              </a:rPr>
              <a:t>Table View</a:t>
            </a:r>
            <a:r>
              <a:rPr lang="en-US" dirty="0" smtClean="0">
                <a:ea typeface="Consolas" charset="0"/>
                <a:cs typeface="Consolas" charset="0"/>
              </a:rPr>
              <a:t>.</a:t>
            </a:r>
          </a:p>
          <a:p>
            <a:endParaRPr lang="en-US" sz="1300" dirty="0"/>
          </a:p>
          <a:p>
            <a:r>
              <a:rPr lang="en-US" dirty="0" smtClean="0"/>
              <a:t>We use these row numbers to get the value of that particular element in the </a:t>
            </a:r>
            <a:r>
              <a:rPr lang="en-US" dirty="0" err="1" smtClean="0">
                <a:solidFill>
                  <a:srgbClr val="0070C0"/>
                </a:solidFill>
                <a:latin typeface="Consolas" charset="0"/>
                <a:ea typeface="Consolas" charset="0"/>
                <a:cs typeface="Consolas" charset="0"/>
              </a:rPr>
              <a:t>ViewController</a:t>
            </a:r>
            <a:r>
              <a:rPr lang="en-US" dirty="0" err="1" smtClean="0"/>
              <a:t>’s</a:t>
            </a:r>
            <a:r>
              <a:rPr lang="en-US" dirty="0" smtClean="0"/>
              <a:t> </a:t>
            </a:r>
            <a:r>
              <a:rPr lang="en-US" dirty="0" err="1">
                <a:solidFill>
                  <a:srgbClr val="0070C0"/>
                </a:solidFill>
                <a:latin typeface="Consolas" charset="0"/>
                <a:ea typeface="Consolas" charset="0"/>
                <a:cs typeface="Consolas" charset="0"/>
              </a:rPr>
              <a:t>trueFalseOptions</a:t>
            </a:r>
            <a:r>
              <a:rPr lang="en-US" dirty="0"/>
              <a:t> array</a:t>
            </a:r>
            <a:r>
              <a:rPr lang="en-US" dirty="0" smtClean="0"/>
              <a:t>.</a:t>
            </a:r>
          </a:p>
          <a:p>
            <a:endParaRPr lang="en-US" sz="1200" dirty="0"/>
          </a:p>
          <a:p>
            <a:r>
              <a:rPr lang="en-US" dirty="0" smtClean="0"/>
              <a:t>This value is then assigned to the </a:t>
            </a:r>
            <a:r>
              <a:rPr lang="en-US" dirty="0" err="1" smtClean="0">
                <a:solidFill>
                  <a:srgbClr val="0070C0"/>
                </a:solidFill>
                <a:latin typeface="Consolas" charset="0"/>
                <a:ea typeface="Consolas" charset="0"/>
                <a:cs typeface="Consolas" charset="0"/>
              </a:rPr>
              <a:t>textLabel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of the </a:t>
            </a:r>
            <a:r>
              <a:rPr lang="en-US" dirty="0" smtClean="0">
                <a:solidFill>
                  <a:srgbClr val="0070C0"/>
                </a:solidFill>
                <a:latin typeface="Consolas" charset="0"/>
                <a:ea typeface="Consolas" charset="0"/>
                <a:cs typeface="Consolas" charset="0"/>
              </a:rPr>
              <a:t>cell</a:t>
            </a:r>
            <a:r>
              <a:rPr lang="en-US" dirty="0" smtClean="0"/>
              <a:t>.</a:t>
            </a:r>
          </a:p>
          <a:p>
            <a:endParaRPr lang="en-US" sz="1300" dirty="0"/>
          </a:p>
          <a:p>
            <a:r>
              <a:rPr lang="en-US" dirty="0" err="1" smtClean="0">
                <a:solidFill>
                  <a:srgbClr val="0070C0"/>
                </a:solidFill>
                <a:latin typeface="Consolas" charset="0"/>
                <a:ea typeface="Consolas" charset="0"/>
                <a:cs typeface="Consolas" charset="0"/>
              </a:rPr>
              <a:t>textLabel</a:t>
            </a:r>
            <a:r>
              <a:rPr lang="en-US" dirty="0" smtClean="0"/>
              <a:t> has a question mark (</a:t>
            </a:r>
            <a:r>
              <a:rPr lang="en-US" dirty="0" smtClean="0">
                <a:solidFill>
                  <a:srgbClr val="0070C0"/>
                </a:solidFill>
                <a:latin typeface="Consolas" charset="0"/>
                <a:ea typeface="Consolas" charset="0"/>
                <a:cs typeface="Consolas" charset="0"/>
              </a:rPr>
              <a:t>?</a:t>
            </a:r>
            <a:r>
              <a:rPr lang="en-US" dirty="0" smtClean="0"/>
              <a:t>) because we’re unwrapping its value which can be empty. </a:t>
            </a:r>
            <a:r>
              <a:rPr lang="en-US" i="1" dirty="0" smtClean="0"/>
              <a:t>Unwrapping</a:t>
            </a:r>
            <a:r>
              <a:rPr lang="en-US" dirty="0" smtClean="0"/>
              <a:t> a value means we’re taking a “look” at its contents.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t="48332" b="29451"/>
          <a:stretch/>
        </p:blipFill>
        <p:spPr>
          <a:xfrm>
            <a:off x="1186879" y="1053979"/>
            <a:ext cx="8526257" cy="731520"/>
          </a:xfrm>
          <a:prstGeom prst="rect">
            <a:avLst/>
          </a:prstGeom>
          <a:ln w="12700">
            <a:solidFill>
              <a:schemeClr val="tx1"/>
            </a:solidFill>
          </a:ln>
        </p:spPr>
      </p:pic>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8640"/>
            <a:ext cx="5892800" cy="6085624"/>
          </a:xfrm>
        </p:spPr>
        <p:txBody>
          <a:bodyPr>
            <a:normAutofit lnSpcReduction="10000"/>
          </a:bodyPr>
          <a:lstStyle/>
          <a:p>
            <a:r>
              <a:rPr lang="en-US" dirty="0" smtClean="0"/>
              <a:t>If you’re curious, go ahead and test the app in the simulator.</a:t>
            </a:r>
          </a:p>
          <a:p>
            <a:endParaRPr lang="en-US" dirty="0"/>
          </a:p>
          <a:p>
            <a:r>
              <a:rPr lang="en-US" dirty="0" smtClean="0"/>
              <a:t>You’ll see that the </a:t>
            </a:r>
            <a:r>
              <a:rPr lang="en-US" dirty="0" smtClean="0">
                <a:latin typeface="Consolas" charset="0"/>
                <a:ea typeface="Consolas" charset="0"/>
                <a:cs typeface="Consolas" charset="0"/>
              </a:rPr>
              <a:t>Table View</a:t>
            </a:r>
            <a:r>
              <a:rPr lang="en-US" dirty="0" smtClean="0"/>
              <a:t> is still empty. What’s missing is that we need to set the Table View’s </a:t>
            </a:r>
            <a:r>
              <a:rPr lang="en-US" dirty="0" err="1" smtClean="0">
                <a:solidFill>
                  <a:srgbClr val="0070C0"/>
                </a:solidFill>
                <a:latin typeface="Consolas" charset="0"/>
                <a:ea typeface="Consolas" charset="0"/>
                <a:cs typeface="Consolas" charset="0"/>
              </a:rPr>
              <a:t>dataSource</a:t>
            </a:r>
            <a:r>
              <a:rPr lang="en-US" dirty="0" smtClean="0"/>
              <a:t> property to be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r>
              <a:rPr lang="en-US" dirty="0"/>
              <a:t>Run the app in the simulator again. </a:t>
            </a:r>
            <a:r>
              <a:rPr lang="en-US" dirty="0" smtClean="0"/>
              <a:t>Now you can </a:t>
            </a:r>
            <a:r>
              <a:rPr lang="en-US" dirty="0"/>
              <a:t>see the ”True” and “False” cells in the </a:t>
            </a:r>
            <a:r>
              <a:rPr lang="en-US" dirty="0">
                <a:latin typeface="Consolas" charset="0"/>
                <a:ea typeface="Consolas" charset="0"/>
                <a:cs typeface="Consolas" charset="0"/>
              </a:rPr>
              <a:t>Table View</a:t>
            </a:r>
            <a:r>
              <a:rPr lang="en-US" dirty="0" smtClean="0"/>
              <a:t>.</a:t>
            </a:r>
          </a:p>
          <a:p>
            <a:endParaRPr lang="en-US" dirty="0"/>
          </a:p>
          <a:p>
            <a:r>
              <a:rPr lang="en-US" dirty="0" smtClean="0"/>
              <a:t>Tapping on a </a:t>
            </a:r>
            <a:r>
              <a:rPr lang="en-US" dirty="0" smtClean="0">
                <a:latin typeface="Consolas" charset="0"/>
                <a:ea typeface="Consolas" charset="0"/>
                <a:cs typeface="Consolas" charset="0"/>
              </a:rPr>
              <a:t>Table View</a:t>
            </a:r>
            <a:r>
              <a:rPr lang="en-US" dirty="0" smtClean="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5493" t="41943" r="37785" b="50022"/>
          <a:stretch/>
        </p:blipFill>
        <p:spPr>
          <a:xfrm>
            <a:off x="6915285" y="1979674"/>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1" b="58894"/>
          <a:stretch/>
        </p:blipFill>
        <p:spPr>
          <a:xfrm>
            <a:off x="7293948" y="3709331"/>
            <a:ext cx="4000365" cy="2924933"/>
          </a:xfrm>
          <a:prstGeom prst="rect">
            <a:avLst/>
          </a:prstGeom>
          <a:ln w="12700">
            <a:solidFill>
              <a:schemeClr val="tx1"/>
            </a:solidFill>
          </a:ln>
        </p:spPr>
      </p:pic>
      <p:sp>
        <p:nvSpPr>
          <p:cNvPr id="7" name="Rectangle 6"/>
          <p:cNvSpPr/>
          <p:nvPr/>
        </p:nvSpPr>
        <p:spPr>
          <a:xfrm>
            <a:off x="7517501" y="3011624"/>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Detecting Table View Cell Taps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asdasdf</a:t>
            </a:r>
            <a:endParaRPr lang="en-US" dirty="0">
              <a:solidFill>
                <a:srgbClr val="FF0000"/>
              </a:solidFill>
            </a:endParaRPr>
          </a:p>
        </p:txBody>
      </p:sp>
    </p:spTree>
    <p:extLst>
      <p:ext uri="{BB962C8B-B14F-4D97-AF65-F5344CB8AC3E}">
        <p14:creationId xmlns:p14="http://schemas.microsoft.com/office/powerpoint/2010/main" val="335230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Types and type inference: </a:t>
            </a:r>
            <a:r>
              <a:rPr lang="en-US" b="1" dirty="0" err="1" smtClean="0">
                <a:latin typeface="Consolas" charset="0"/>
                <a:ea typeface="Consolas" charset="0"/>
                <a:cs typeface="Consolas" charset="0"/>
              </a:rPr>
              <a:t>int</a:t>
            </a:r>
            <a:r>
              <a:rPr lang="en-US" b="1" dirty="0" smtClean="0"/>
              <a:t> and </a:t>
            </a:r>
            <a:r>
              <a:rPr lang="en-US" b="1" dirty="0" smtClean="0">
                <a:latin typeface="Consolas" charset="0"/>
                <a:ea typeface="Consolas" charset="0"/>
                <a:cs typeface="Consolas" charset="0"/>
              </a:rPr>
              <a:t>double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smtClean="0"/>
              <a:t>An integer is a whole number (it doesn’t have a decimal point). </a:t>
            </a:r>
          </a:p>
          <a:p>
            <a:r>
              <a:rPr lang="en-US" dirty="0" smtClean="0"/>
              <a:t>A double is a number with a decimal point.</a:t>
            </a:r>
          </a:p>
          <a:p>
            <a:endParaRPr lang="en-US" dirty="0" smtClean="0"/>
          </a:p>
          <a:p>
            <a:r>
              <a:rPr lang="en-US" dirty="0" smtClean="0"/>
              <a:t>Integers and double are called types.</a:t>
            </a:r>
          </a:p>
          <a:p>
            <a:pPr lvl="1"/>
            <a:r>
              <a:rPr lang="en-US" dirty="0" smtClean="0"/>
              <a:t>Types tell the compiler what kind of data the values are</a:t>
            </a:r>
          </a:p>
          <a:p>
            <a:r>
              <a:rPr lang="en-US" dirty="0" smtClean="0"/>
              <a:t>Types are either implicit or explicit:</a:t>
            </a:r>
          </a:p>
          <a:p>
            <a:endParaRPr lang="en-US" dirty="0" smtClean="0"/>
          </a:p>
          <a:p>
            <a:endParaRPr lang="en-US" dirty="0"/>
          </a:p>
          <a:p>
            <a:endParaRPr lang="en-US" dirty="0" smtClean="0"/>
          </a:p>
          <a:p>
            <a:endParaRPr lang="en-US" dirty="0"/>
          </a:p>
          <a:p>
            <a:r>
              <a:rPr lang="en-US" dirty="0" smtClean="0">
                <a:latin typeface="Consolas" charset="0"/>
                <a:ea typeface="Consolas" charset="0"/>
                <a:cs typeface="Consolas" charset="0"/>
              </a:rPr>
              <a:t>float</a:t>
            </a:r>
            <a:r>
              <a:rPr lang="en-US" dirty="0" smtClean="0"/>
              <a:t> is another type. It’s used for values that have up to 6 decimal digits (e.g. the number 12.956123 can be declared as a </a:t>
            </a:r>
            <a:r>
              <a:rPr lang="en-US" dirty="0" smtClean="0">
                <a:latin typeface="Consolas" charset="0"/>
                <a:ea typeface="Consolas" charset="0"/>
                <a:cs typeface="Consolas" charset="0"/>
              </a:rPr>
              <a:t>float</a:t>
            </a:r>
            <a:r>
              <a:rPr lang="en-US" dirty="0" smtClean="0"/>
              <a:t>)</a:t>
            </a:r>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smtClean="0"/>
              <a:t>The compiler automatically knows that this is an integer</a:t>
            </a:r>
            <a:endParaRPr lang="en-US" sz="2200" dirty="0"/>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smtClean="0"/>
              <a:t>The compiler automatically knows that this is a double</a:t>
            </a:r>
            <a:endParaRPr lang="en-US" sz="2200" dirty="0"/>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smtClean="0"/>
              <a:t>We’re telling the compiler that this is a double</a:t>
            </a:r>
            <a:endParaRPr lang="en-US" sz="2200" dirty="0"/>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the Question Text</a:t>
            </a:r>
            <a:endParaRPr lang="en-US" b="1" dirty="0"/>
          </a:p>
        </p:txBody>
      </p:sp>
      <p:sp>
        <p:nvSpPr>
          <p:cNvPr id="5" name="Content Placeholder 4"/>
          <p:cNvSpPr>
            <a:spLocks noGrp="1"/>
          </p:cNvSpPr>
          <p:nvPr>
            <p:ph idx="1"/>
          </p:nvPr>
        </p:nvSpPr>
        <p:spPr/>
        <p:txBody>
          <a:bodyPr/>
          <a:lstStyle/>
          <a:p>
            <a:r>
              <a:rPr lang="en-US" dirty="0" err="1" smtClean="0">
                <a:solidFill>
                  <a:srgbClr val="FF0000"/>
                </a:solidFill>
              </a:rPr>
              <a:t>asdfasdfa</a:t>
            </a:r>
            <a:endParaRPr lang="en-US" dirty="0">
              <a:solidFill>
                <a:srgbClr val="FF0000"/>
              </a:solidFill>
            </a:endParaRPr>
          </a:p>
        </p:txBody>
      </p:sp>
    </p:spTree>
    <p:extLst>
      <p:ext uri="{BB962C8B-B14F-4D97-AF65-F5344CB8AC3E}">
        <p14:creationId xmlns:p14="http://schemas.microsoft.com/office/powerpoint/2010/main" val="19244753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5"/>
            <a:ext cx="10515600" cy="1325563"/>
          </a:xfrm>
        </p:spPr>
        <p:txBody>
          <a:bodyPr/>
          <a:lstStyle/>
          <a:p>
            <a:r>
              <a:rPr lang="en-US" b="1" dirty="0" smtClean="0"/>
              <a:t>Adding an Image</a:t>
            </a:r>
            <a:endParaRPr lang="en-US" b="1" dirty="0"/>
          </a:p>
        </p:txBody>
      </p:sp>
      <p:sp>
        <p:nvSpPr>
          <p:cNvPr id="3" name="Content Placeholder 2"/>
          <p:cNvSpPr>
            <a:spLocks noGrp="1"/>
          </p:cNvSpPr>
          <p:nvPr>
            <p:ph idx="1"/>
          </p:nvPr>
        </p:nvSpPr>
        <p:spPr>
          <a:xfrm>
            <a:off x="838200" y="1470025"/>
            <a:ext cx="10515600" cy="4351338"/>
          </a:xfrm>
        </p:spPr>
        <p:txBody>
          <a:bodyPr/>
          <a:lstStyle/>
          <a:p>
            <a:r>
              <a:rPr lang="en-US" dirty="0" err="1" smtClean="0">
                <a:solidFill>
                  <a:srgbClr val="FF0000"/>
                </a:solidFill>
              </a:rPr>
              <a:t>sdsadfsadf</a:t>
            </a:r>
            <a:endParaRPr lang="en-US" dirty="0">
              <a:solidFill>
                <a:srgbClr val="FF0000"/>
              </a:solidFill>
            </a:endParaRPr>
          </a:p>
        </p:txBody>
      </p:sp>
    </p:spTree>
    <p:extLst>
      <p:ext uri="{BB962C8B-B14F-4D97-AF65-F5344CB8AC3E}">
        <p14:creationId xmlns:p14="http://schemas.microsoft.com/office/powerpoint/2010/main" val="20941348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Adding Spacing to the </a:t>
            </a:r>
            <a:r>
              <a:rPr lang="en-US" b="1" dirty="0" smtClean="0">
                <a:latin typeface="Consolas" charset="0"/>
                <a:ea typeface="Consolas" charset="0"/>
                <a:cs typeface="Consolas" charset="0"/>
              </a:rPr>
              <a:t>Table View</a:t>
            </a:r>
            <a:r>
              <a:rPr lang="en-US" b="1" dirty="0" smtClean="0"/>
              <a:t> Cells</a:t>
            </a:r>
            <a:endParaRPr lang="en-US" b="1" dirty="0"/>
          </a:p>
        </p:txBody>
      </p:sp>
      <p:sp>
        <p:nvSpPr>
          <p:cNvPr id="3" name="Content Placeholder 2"/>
          <p:cNvSpPr>
            <a:spLocks noGrp="1"/>
          </p:cNvSpPr>
          <p:nvPr>
            <p:ph idx="1"/>
          </p:nvPr>
        </p:nvSpPr>
        <p:spPr>
          <a:xfrm>
            <a:off x="838200" y="1482725"/>
            <a:ext cx="10515600" cy="4351338"/>
          </a:xfrm>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11344343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Playing Sound</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sdasadf</a:t>
            </a:r>
            <a:endParaRPr lang="en-US" dirty="0">
              <a:solidFill>
                <a:srgbClr val="FF0000"/>
              </a:solidFill>
            </a:endParaRPr>
          </a:p>
        </p:txBody>
      </p:sp>
    </p:spTree>
    <p:extLst>
      <p:ext uri="{BB962C8B-B14F-4D97-AF65-F5344CB8AC3E}">
        <p14:creationId xmlns:p14="http://schemas.microsoft.com/office/powerpoint/2010/main" val="10472817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GitHub</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33522" y="3285428"/>
            <a:ext cx="3220278" cy="1033669"/>
          </a:xfrm>
          <a:prstGeom prst="rect">
            <a:avLst/>
          </a:prstGeom>
          <a:ln w="12700">
            <a:solidFill>
              <a:schemeClr val="tx1"/>
            </a:solidFill>
          </a:ln>
        </p:spPr>
      </p:pic>
    </p:spTree>
    <p:extLst>
      <p:ext uri="{BB962C8B-B14F-4D97-AF65-F5344CB8AC3E}">
        <p14:creationId xmlns:p14="http://schemas.microsoft.com/office/powerpoint/2010/main" val="17110139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Debugging and Setting Breakpoints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sadadfsadf</a:t>
            </a:r>
            <a:endParaRPr lang="en-US" dirty="0">
              <a:solidFill>
                <a:srgbClr val="FF0000"/>
              </a:solidFill>
            </a:endParaRPr>
          </a:p>
        </p:txBody>
      </p:sp>
    </p:spTree>
    <p:extLst>
      <p:ext uri="{BB962C8B-B14F-4D97-AF65-F5344CB8AC3E}">
        <p14:creationId xmlns:p14="http://schemas.microsoft.com/office/powerpoint/2010/main" val="2235249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Auto Layout</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052593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iOS App #1 </a:t>
            </a:r>
            <a:r>
              <a:rPr lang="mr-IN" b="1" dirty="0" smtClean="0"/>
              <a:t>–</a:t>
            </a:r>
            <a:r>
              <a:rPr lang="en-US" b="1" dirty="0" smtClean="0"/>
              <a:t> Extension Ideas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Create a calculator app</a:t>
            </a:r>
            <a:endParaRPr lang="en-US" dirty="0">
              <a:solidFill>
                <a:srgbClr val="FF0000"/>
              </a:solidFill>
            </a:endParaRPr>
          </a:p>
        </p:txBody>
      </p:sp>
    </p:spTree>
    <p:extLst>
      <p:ext uri="{BB962C8B-B14F-4D97-AF65-F5344CB8AC3E}">
        <p14:creationId xmlns:p14="http://schemas.microsoft.com/office/powerpoint/2010/main" val="19772076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#3: Question &amp; Answer</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r>
              <a:rPr lang="en-US" dirty="0" smtClean="0"/>
              <a:t>Let’s create our first iOS app!</a:t>
            </a:r>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r>
              <a:rPr lang="en-US" dirty="0" err="1" smtClean="0">
                <a:solidFill>
                  <a:srgbClr val="FF0000"/>
                </a:solidFill>
              </a:rPr>
              <a:t>asdfasdf</a:t>
            </a:r>
            <a:endParaRPr lang="en-US" dirty="0">
              <a:solidFill>
                <a:srgbClr val="FF0000"/>
              </a:solidFill>
            </a:endParaRP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66191" y="3253343"/>
            <a:ext cx="3220278" cy="1033669"/>
          </a:xfrm>
          <a:prstGeom prst="rect">
            <a:avLst/>
          </a:prstGeom>
          <a:ln w="12700">
            <a:solidFill>
              <a:schemeClr val="tx1"/>
            </a:solidFill>
          </a:ln>
        </p:spPr>
      </p:pic>
    </p:spTree>
    <p:extLst>
      <p:ext uri="{BB962C8B-B14F-4D97-AF65-F5344CB8AC3E}">
        <p14:creationId xmlns:p14="http://schemas.microsoft.com/office/powerpoint/2010/main" val="6579499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Deploy on Device</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1356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23594</TotalTime>
  <Words>6848</Words>
  <Application>Microsoft Macintosh PowerPoint</Application>
  <PresentationFormat>Widescreen</PresentationFormat>
  <Paragraphs>813</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Calibri</vt:lpstr>
      <vt:lpstr>Calibri Light</vt:lpstr>
      <vt:lpstr>Consolas</vt:lpstr>
      <vt:lpstr>Mangal</vt:lpstr>
      <vt:lpstr>Arial</vt:lpstr>
      <vt:lpstr>Office Theme</vt:lpstr>
      <vt:lpstr>App Development With Swift</vt:lpstr>
      <vt:lpstr>Requirements</vt:lpstr>
      <vt:lpstr>Workshop 1: An Introduction to Swift and Creating the Hello World App</vt:lpstr>
      <vt:lpstr>Workshop 1: Lesson Objectives</vt:lpstr>
      <vt:lpstr>Simple Values: let and var</vt:lpstr>
      <vt:lpstr>PowerPoint Presentation</vt:lpstr>
      <vt:lpstr>Exercise: let and var</vt:lpstr>
      <vt:lpstr>PowerPoint Presentation</vt:lpstr>
      <vt:lpstr>Types and type inference: int and double</vt:lpstr>
      <vt:lpstr>Exercise: Type Inference</vt:lpstr>
      <vt:lpstr>Strings</vt:lpstr>
      <vt:lpstr>String Concatenation</vt:lpstr>
      <vt:lpstr>PowerPoint Presentation</vt:lpstr>
      <vt:lpstr>Type Conversion</vt:lpstr>
      <vt:lpstr>PowerPoint Presentation</vt:lpstr>
      <vt:lpstr>Flow Control: The if statement</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Extra Information: First Responder </vt:lpstr>
      <vt:lpstr>Extra Information: UITextFieldDelegate</vt:lpstr>
      <vt:lpstr>Extra Information – The ViewController</vt:lpstr>
      <vt:lpstr>Workshop 2: The Table View, Creating the MCQ Quiz App, and Using GitHub</vt:lpstr>
      <vt:lpstr>Workshop 2: Lesson Objectives</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vt:lpstr>
      <vt:lpstr>PowerPoint Presentation</vt:lpstr>
      <vt:lpstr>PowerPoint Presentation</vt:lpstr>
      <vt:lpstr>PowerPoint Presentation</vt:lpstr>
      <vt:lpstr>Detecting Table View Cell Taps</vt:lpstr>
      <vt:lpstr>Setting the Question Text</vt:lpstr>
      <vt:lpstr>Adding an Image</vt:lpstr>
      <vt:lpstr>Adding Spacing to the Table View Cells</vt:lpstr>
      <vt:lpstr>Playing Sound</vt:lpstr>
      <vt:lpstr>GitHub</vt:lpstr>
      <vt:lpstr>Debugging and Setting Breakpoints</vt:lpstr>
      <vt:lpstr>Auto Layout</vt:lpstr>
      <vt:lpstr>iOS App #1 – Extension Ideas</vt:lpstr>
      <vt:lpstr>iOS App #3: Question &amp; Answer</vt:lpstr>
      <vt:lpstr>Deploy on Device</vt:lpstr>
      <vt:lpstr>Extra Information – The App Lifecycle</vt:lpstr>
      <vt:lpstr>iOS App #2: Digital Flashcards</vt:lpstr>
      <vt:lpstr>iOS App #3: Animal Sounds</vt:lpstr>
      <vt:lpstr>iOS App #4: MCQ Quiz</vt:lpstr>
      <vt:lpstr>iOS App #5: Colour-Picker App</vt:lpstr>
      <vt:lpstr>iOS App #6: Drag &amp; Drop?</vt:lpstr>
      <vt:lpstr>Day 2</vt:lpstr>
      <vt:lpstr>More UI Controls</vt:lpstr>
      <vt:lpstr>Persistent Data</vt:lpstr>
      <vt:lpstr>Local Notifications</vt:lpstr>
      <vt:lpstr>Tabbed View</vt:lpstr>
      <vt:lpstr>Paged View?</vt:lpstr>
      <vt:lpstr>iOS App #5: Timer</vt:lpstr>
      <vt:lpstr>iOS App #6: Food Tracker</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714</cp:revision>
  <dcterms:created xsi:type="dcterms:W3CDTF">2017-12-04T05:26:11Z</dcterms:created>
  <dcterms:modified xsi:type="dcterms:W3CDTF">2018-01-02T18:50:51Z</dcterms:modified>
</cp:coreProperties>
</file>